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sldIdLst>
    <p:sldId id="966" r:id="rId2"/>
    <p:sldId id="1086" r:id="rId3"/>
    <p:sldId id="754" r:id="rId4"/>
    <p:sldId id="755" r:id="rId5"/>
    <p:sldId id="756" r:id="rId6"/>
    <p:sldId id="757" r:id="rId7"/>
    <p:sldId id="767" r:id="rId8"/>
    <p:sldId id="760" r:id="rId9"/>
    <p:sldId id="1087" r:id="rId10"/>
    <p:sldId id="955" r:id="rId11"/>
    <p:sldId id="1217" r:id="rId12"/>
    <p:sldId id="770" r:id="rId13"/>
    <p:sldId id="772" r:id="rId14"/>
    <p:sldId id="1099" r:id="rId15"/>
    <p:sldId id="1093" r:id="rId16"/>
    <p:sldId id="1094" r:id="rId17"/>
    <p:sldId id="1095" r:id="rId18"/>
    <p:sldId id="1096" r:id="rId19"/>
    <p:sldId id="776" r:id="rId20"/>
    <p:sldId id="1101" r:id="rId21"/>
    <p:sldId id="1280" r:id="rId22"/>
    <p:sldId id="779" r:id="rId23"/>
    <p:sldId id="781" r:id="rId24"/>
    <p:sldId id="782" r:id="rId25"/>
    <p:sldId id="785" r:id="rId26"/>
    <p:sldId id="1222" r:id="rId27"/>
    <p:sldId id="786" r:id="rId28"/>
    <p:sldId id="1218" r:id="rId29"/>
    <p:sldId id="784" r:id="rId30"/>
    <p:sldId id="1283" r:id="rId31"/>
    <p:sldId id="1282" r:id="rId32"/>
    <p:sldId id="1290" r:id="rId33"/>
    <p:sldId id="1291" r:id="rId34"/>
    <p:sldId id="1286" r:id="rId35"/>
    <p:sldId id="1287" r:id="rId36"/>
    <p:sldId id="1223" r:id="rId37"/>
    <p:sldId id="1284" r:id="rId38"/>
    <p:sldId id="1224" r:id="rId39"/>
    <p:sldId id="1225" r:id="rId40"/>
    <p:sldId id="1226" r:id="rId41"/>
    <p:sldId id="1227" r:id="rId42"/>
    <p:sldId id="1228" r:id="rId43"/>
    <p:sldId id="1229" r:id="rId44"/>
    <p:sldId id="1230" r:id="rId45"/>
    <p:sldId id="1288" r:id="rId46"/>
    <p:sldId id="1292" r:id="rId47"/>
    <p:sldId id="1253" r:id="rId48"/>
    <p:sldId id="1235" r:id="rId49"/>
    <p:sldId id="1236" r:id="rId50"/>
    <p:sldId id="1237" r:id="rId51"/>
    <p:sldId id="1296" r:id="rId52"/>
    <p:sldId id="1293" r:id="rId53"/>
    <p:sldId id="1240" r:id="rId54"/>
    <p:sldId id="1241" r:id="rId55"/>
    <p:sldId id="1242" r:id="rId56"/>
    <p:sldId id="1244" r:id="rId57"/>
    <p:sldId id="1245" r:id="rId58"/>
    <p:sldId id="1294" r:id="rId59"/>
    <p:sldId id="1247" r:id="rId60"/>
    <p:sldId id="1248" r:id="rId61"/>
    <p:sldId id="1295" r:id="rId62"/>
    <p:sldId id="1249" r:id="rId63"/>
    <p:sldId id="1250" r:id="rId64"/>
    <p:sldId id="1254" r:id="rId65"/>
    <p:sldId id="1255" r:id="rId66"/>
    <p:sldId id="1256" r:id="rId67"/>
    <p:sldId id="1257" r:id="rId68"/>
    <p:sldId id="1259" r:id="rId69"/>
    <p:sldId id="1260" r:id="rId70"/>
    <p:sldId id="1261" r:id="rId71"/>
    <p:sldId id="1263" r:id="rId72"/>
    <p:sldId id="1265" r:id="rId73"/>
    <p:sldId id="1264" r:id="rId74"/>
    <p:sldId id="1266" r:id="rId75"/>
    <p:sldId id="1267" r:id="rId76"/>
    <p:sldId id="1271" r:id="rId77"/>
    <p:sldId id="1272" r:id="rId78"/>
    <p:sldId id="1273" r:id="rId79"/>
    <p:sldId id="1274" r:id="rId80"/>
    <p:sldId id="1275" r:id="rId81"/>
    <p:sldId id="1276" r:id="rId82"/>
    <p:sldId id="1268" r:id="rId83"/>
    <p:sldId id="1277" r:id="rId84"/>
    <p:sldId id="1278" r:id="rId85"/>
    <p:sldId id="1279" r:id="rId8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3E39"/>
    <a:srgbClr val="DDDDDD"/>
    <a:srgbClr val="66FF33"/>
    <a:srgbClr val="FEA2A0"/>
    <a:srgbClr val="F4DFAA"/>
    <a:srgbClr val="F7F0E5"/>
    <a:srgbClr val="EFE0C9"/>
    <a:srgbClr val="A4A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930" y="10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114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2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A2E6EE9-A4F1-4853-9785-4A474B450B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398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1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3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6E3A45-F34B-41E4-BD5A-99DF3387B501}" type="slidenum">
              <a:rPr lang="en-US"/>
              <a:pPr/>
              <a:t>1</a:t>
            </a:fld>
            <a:endParaRPr lang="en-US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24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A87D99-ADC3-4C61-8AD7-D222E4D461C6}" type="slidenum">
              <a:rPr lang="en-US" smtClean="0"/>
              <a:pPr/>
              <a:t>10</a:t>
            </a:fld>
            <a:endParaRPr lang="en-US" smtClean="0"/>
          </a:p>
        </p:txBody>
      </p:sp>
      <p:sp>
        <p:nvSpPr>
          <p:cNvPr id="327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448433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A87D99-ADC3-4C61-8AD7-D222E4D461C6}" type="slidenum">
              <a:rPr lang="en-US" smtClean="0"/>
              <a:pPr/>
              <a:t>11</a:t>
            </a:fld>
            <a:endParaRPr lang="en-US" smtClean="0"/>
          </a:p>
        </p:txBody>
      </p:sp>
      <p:sp>
        <p:nvSpPr>
          <p:cNvPr id="327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36242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981969-B6A7-46FD-BBED-3A90927971B1}" type="slidenum">
              <a:rPr lang="en-US" smtClean="0"/>
              <a:pPr/>
              <a:t>12</a:t>
            </a:fld>
            <a:endParaRPr lang="en-US" smtClean="0"/>
          </a:p>
        </p:txBody>
      </p:sp>
      <p:sp>
        <p:nvSpPr>
          <p:cNvPr id="328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8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0026027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0B2359-12A6-4653-9384-53D064DEE2A7}" type="slidenum">
              <a:rPr lang="en-US" smtClean="0"/>
              <a:pPr/>
              <a:t>13</a:t>
            </a:fld>
            <a:endParaRPr lang="en-US" smtClean="0"/>
          </a:p>
        </p:txBody>
      </p:sp>
      <p:sp>
        <p:nvSpPr>
          <p:cNvPr id="329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9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21708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5A279F-A938-40B3-A859-292F3B0E4784}" type="slidenum">
              <a:rPr lang="en-US"/>
              <a:pPr/>
              <a:t>14</a:t>
            </a:fld>
            <a:endParaRPr lang="en-US"/>
          </a:p>
        </p:txBody>
      </p:sp>
      <p:sp>
        <p:nvSpPr>
          <p:cNvPr id="308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8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712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30A456-8EF6-4744-9F80-6B3538427857}" type="slidenum">
              <a:rPr lang="en-US"/>
              <a:pPr/>
              <a:t>15</a:t>
            </a:fld>
            <a:endParaRPr lang="en-US"/>
          </a:p>
        </p:txBody>
      </p:sp>
      <p:sp>
        <p:nvSpPr>
          <p:cNvPr id="26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3960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573ADB-AA62-485D-B5D3-2C67B41D5852}" type="slidenum">
              <a:rPr lang="en-US"/>
              <a:pPr/>
              <a:t>16</a:t>
            </a:fld>
            <a:endParaRPr lang="en-US"/>
          </a:p>
        </p:txBody>
      </p:sp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07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4FE5A5-671B-451C-8FE9-0F33B72DA31E}" type="slidenum">
              <a:rPr lang="en-US"/>
              <a:pPr/>
              <a:t>17</a:t>
            </a:fld>
            <a:endParaRPr lang="en-US"/>
          </a:p>
        </p:txBody>
      </p:sp>
      <p:sp>
        <p:nvSpPr>
          <p:cNvPr id="27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290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142DA3-89D1-4CF3-AD40-1D9AB8027B5C}" type="slidenum">
              <a:rPr lang="en-US"/>
              <a:pPr/>
              <a:t>18</a:t>
            </a:fld>
            <a:endParaRPr lang="en-US"/>
          </a:p>
        </p:txBody>
      </p:sp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1454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9B8FD2-A263-4822-8B6C-7DFEA88B21D0}" type="slidenum">
              <a:rPr lang="en-US" smtClean="0"/>
              <a:pPr/>
              <a:t>19</a:t>
            </a:fld>
            <a:endParaRPr lang="en-US" smtClean="0"/>
          </a:p>
        </p:txBody>
      </p:sp>
      <p:sp>
        <p:nvSpPr>
          <p:cNvPr id="330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0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95979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E28BC3-D790-42D8-B832-A6D0B19ABC9B}" type="slidenum">
              <a:rPr lang="en-US"/>
              <a:pPr/>
              <a:t>2</a:t>
            </a:fld>
            <a:endParaRPr lang="en-US"/>
          </a:p>
        </p:txBody>
      </p:sp>
      <p:sp>
        <p:nvSpPr>
          <p:cNvPr id="557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7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6159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5C4FBD-AB2B-4F44-9331-0C8AE74AE2B8}" type="slidenum">
              <a:rPr lang="en-US"/>
              <a:pPr/>
              <a:t>20</a:t>
            </a:fld>
            <a:endParaRPr lang="en-US"/>
          </a:p>
        </p:txBody>
      </p:sp>
      <p:sp>
        <p:nvSpPr>
          <p:cNvPr id="310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0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8851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5C4FBD-AB2B-4F44-9331-0C8AE74AE2B8}" type="slidenum">
              <a:rPr lang="en-US"/>
              <a:pPr/>
              <a:t>21</a:t>
            </a:fld>
            <a:endParaRPr lang="en-US"/>
          </a:p>
        </p:txBody>
      </p:sp>
      <p:sp>
        <p:nvSpPr>
          <p:cNvPr id="310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0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2902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544159-FEB5-4374-ACC1-F913E8D42C60}" type="slidenum">
              <a:rPr lang="en-US" smtClean="0"/>
              <a:pPr/>
              <a:t>22</a:t>
            </a:fld>
            <a:endParaRPr lang="en-US" smtClean="0"/>
          </a:p>
        </p:txBody>
      </p:sp>
      <p:sp>
        <p:nvSpPr>
          <p:cNvPr id="333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3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168434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401DF8-FBCC-4EB3-B732-D59E8D366D6A}" type="slidenum">
              <a:rPr lang="en-US" smtClean="0"/>
              <a:pPr/>
              <a:t>23</a:t>
            </a:fld>
            <a:endParaRPr lang="en-US" smtClean="0"/>
          </a:p>
        </p:txBody>
      </p:sp>
      <p:sp>
        <p:nvSpPr>
          <p:cNvPr id="334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4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241277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D8C69E0-6DFA-4EAC-8A72-D23949BB510F}" type="slidenum">
              <a:rPr lang="en-US" smtClean="0"/>
              <a:pPr/>
              <a:t>24</a:t>
            </a:fld>
            <a:endParaRPr lang="en-US" smtClean="0"/>
          </a:p>
        </p:txBody>
      </p:sp>
      <p:sp>
        <p:nvSpPr>
          <p:cNvPr id="335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5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532105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0DBA79-F9CC-4D09-9EFD-CDCA1F1F6C2D}" type="slidenum">
              <a:rPr lang="en-US" smtClean="0"/>
              <a:pPr/>
              <a:t>25</a:t>
            </a:fld>
            <a:endParaRPr lang="en-US" smtClean="0"/>
          </a:p>
        </p:txBody>
      </p:sp>
      <p:sp>
        <p:nvSpPr>
          <p:cNvPr id="337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6287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0DBA79-F9CC-4D09-9EFD-CDCA1F1F6C2D}" type="slidenum">
              <a:rPr lang="en-US" smtClean="0"/>
              <a:pPr/>
              <a:t>26</a:t>
            </a:fld>
            <a:endParaRPr lang="en-US" smtClean="0"/>
          </a:p>
        </p:txBody>
      </p:sp>
      <p:sp>
        <p:nvSpPr>
          <p:cNvPr id="337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1783097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EBD6F4-D6F0-481E-8FB5-4DCD14BF759E}" type="slidenum">
              <a:rPr lang="en-US" smtClean="0"/>
              <a:pPr/>
              <a:t>27</a:t>
            </a:fld>
            <a:endParaRPr lang="en-US" smtClean="0"/>
          </a:p>
        </p:txBody>
      </p:sp>
      <p:sp>
        <p:nvSpPr>
          <p:cNvPr id="338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8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677592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F7534A-7849-4340-B6B2-4C24F8172E3D}" type="slidenum">
              <a:rPr lang="en-US"/>
              <a:pPr/>
              <a:t>28</a:t>
            </a:fld>
            <a:endParaRPr lang="en-US"/>
          </a:p>
        </p:txBody>
      </p:sp>
      <p:sp>
        <p:nvSpPr>
          <p:cNvPr id="373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3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6568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36EB61-67F8-48E2-9846-C9055946D6BD}" type="slidenum">
              <a:rPr lang="en-US" smtClean="0"/>
              <a:pPr/>
              <a:t>29</a:t>
            </a:fld>
            <a:endParaRPr lang="en-US" smtClean="0"/>
          </a:p>
        </p:txBody>
      </p:sp>
      <p:sp>
        <p:nvSpPr>
          <p:cNvPr id="336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6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58820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1B5F12-FB03-4580-B27D-876F550D57CB}" type="slidenum">
              <a:rPr lang="en-US" smtClean="0"/>
              <a:pPr/>
              <a:t>3</a:t>
            </a:fld>
            <a:endParaRPr lang="en-US" smtClean="0"/>
          </a:p>
        </p:txBody>
      </p:sp>
      <p:sp>
        <p:nvSpPr>
          <p:cNvPr id="316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6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646706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F660B5-EF7E-495A-84C1-555119835E0B}" type="slidenum">
              <a:rPr lang="en-US"/>
              <a:pPr/>
              <a:t>31</a:t>
            </a:fld>
            <a:endParaRPr lang="en-US"/>
          </a:p>
        </p:txBody>
      </p:sp>
      <p:sp>
        <p:nvSpPr>
          <p:cNvPr id="571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1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5279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99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3399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5E8213-6ACA-4F74-8D2A-0D2A0B72F651}" type="slidenum">
              <a:rPr lang="en-US" smtClean="0"/>
              <a:pPr/>
              <a:t>36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1196821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0D8D19-8F9D-4D62-8A0C-B829C9046EE9}" type="slidenum">
              <a:rPr lang="en-US"/>
              <a:pPr/>
              <a:t>37</a:t>
            </a:fld>
            <a:endParaRPr lang="en-US"/>
          </a:p>
        </p:txBody>
      </p:sp>
      <p:sp>
        <p:nvSpPr>
          <p:cNvPr id="447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7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8197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17CA2E-7194-4122-A507-4A444C3E7383}" type="slidenum">
              <a:rPr lang="en-US"/>
              <a:pPr/>
              <a:t>38</a:t>
            </a:fld>
            <a:endParaRPr lang="en-US"/>
          </a:p>
        </p:txBody>
      </p:sp>
      <p:sp>
        <p:nvSpPr>
          <p:cNvPr id="453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3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484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FE88FE-792F-4332-A7B7-7E2F26E41677}" type="slidenum">
              <a:rPr lang="en-US"/>
              <a:pPr/>
              <a:t>39</a:t>
            </a:fld>
            <a:endParaRPr lang="en-US"/>
          </a:p>
        </p:txBody>
      </p:sp>
      <p:sp>
        <p:nvSpPr>
          <p:cNvPr id="455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5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0833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B26CDD-04FD-4FAE-811F-44760910F449}" type="slidenum">
              <a:rPr lang="en-US"/>
              <a:pPr/>
              <a:t>40</a:t>
            </a:fld>
            <a:endParaRPr lang="en-US"/>
          </a:p>
        </p:txBody>
      </p:sp>
      <p:sp>
        <p:nvSpPr>
          <p:cNvPr id="457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7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7890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8C1363-CC25-4837-AC20-6192B730D6D0}" type="slidenum">
              <a:rPr lang="en-US"/>
              <a:pPr/>
              <a:t>41</a:t>
            </a:fld>
            <a:endParaRPr lang="en-US"/>
          </a:p>
        </p:txBody>
      </p:sp>
      <p:sp>
        <p:nvSpPr>
          <p:cNvPr id="560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270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5B5C6E-05C7-4596-B503-45C704F1D8FF}" type="slidenum">
              <a:rPr lang="en-US"/>
              <a:pPr/>
              <a:t>42</a:t>
            </a:fld>
            <a:endParaRPr lang="en-US"/>
          </a:p>
        </p:txBody>
      </p:sp>
      <p:sp>
        <p:nvSpPr>
          <p:cNvPr id="459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9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2983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2F2E79-F62D-4E05-9938-2639D0C87114}" type="slidenum">
              <a:rPr lang="en-US"/>
              <a:pPr/>
              <a:t>43</a:t>
            </a:fld>
            <a:endParaRPr lang="en-US"/>
          </a:p>
        </p:txBody>
      </p:sp>
      <p:sp>
        <p:nvSpPr>
          <p:cNvPr id="563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313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D0D20F-73A5-4A46-AC27-F898A007667E}" type="slidenum">
              <a:rPr lang="en-US"/>
              <a:pPr/>
              <a:t>44</a:t>
            </a:fld>
            <a:endParaRPr lang="en-US"/>
          </a:p>
        </p:txBody>
      </p:sp>
      <p:sp>
        <p:nvSpPr>
          <p:cNvPr id="467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7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57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5A7780-BF77-492C-8D83-BD24D79FC205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317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196760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1F8C96-1FC1-4EF9-9B57-6282020C00B9}" type="slidenum">
              <a:rPr lang="en-US"/>
              <a:pPr/>
              <a:t>48</a:t>
            </a:fld>
            <a:endParaRPr lang="en-US"/>
          </a:p>
        </p:txBody>
      </p:sp>
      <p:sp>
        <p:nvSpPr>
          <p:cNvPr id="525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5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1257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EDDD0B-C00D-45C5-ACC1-37BB47F64371}" type="slidenum">
              <a:rPr lang="en-US"/>
              <a:pPr/>
              <a:t>49</a:t>
            </a:fld>
            <a:endParaRPr lang="en-US"/>
          </a:p>
        </p:txBody>
      </p:sp>
      <p:sp>
        <p:nvSpPr>
          <p:cNvPr id="58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69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1BBC96-C7FD-470B-8303-118737F71D6E}" type="slidenum">
              <a:rPr lang="en-US"/>
              <a:pPr/>
              <a:t>50</a:t>
            </a:fld>
            <a:endParaRPr lang="en-US"/>
          </a:p>
        </p:txBody>
      </p:sp>
      <p:sp>
        <p:nvSpPr>
          <p:cNvPr id="531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1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8928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52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3952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3F9F9B-D9A8-45A6-9FFA-081BF33AF5AE}" type="slidenum">
              <a:rPr lang="en-US" smtClean="0"/>
              <a:pPr/>
              <a:t>53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585823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6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3962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EF544D-6A25-44D3-B9AE-8C3A7BD12591}" type="slidenum">
              <a:rPr lang="en-US" smtClean="0"/>
              <a:pPr/>
              <a:t>54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589265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73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3973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178774-9D8B-47D9-AE6C-3B1B2F448D61}" type="slidenum">
              <a:rPr lang="en-US" smtClean="0"/>
              <a:pPr/>
              <a:t>55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514909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75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07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430B50-712E-4364-BA19-FBDECD16B9AB}" type="slidenum">
              <a:rPr lang="en-US" smtClean="0"/>
              <a:pPr/>
              <a:t>56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2942253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85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08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E3B756-F699-402F-BDEE-3F2D719CCC7B}" type="slidenum">
              <a:rPr lang="en-US" smtClean="0"/>
              <a:pPr/>
              <a:t>57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566945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09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4C8730-411E-4F1F-9E25-A4AA90DF9466}" type="slidenum">
              <a:rPr lang="en-US" smtClean="0"/>
              <a:pPr/>
              <a:t>58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901406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70FF1A-F144-4C36-A357-75C873303302}" type="slidenum">
              <a:rPr lang="en-US"/>
              <a:pPr/>
              <a:t>59</a:t>
            </a:fld>
            <a:endParaRPr lang="en-US"/>
          </a:p>
        </p:txBody>
      </p:sp>
      <p:sp>
        <p:nvSpPr>
          <p:cNvPr id="576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6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396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0FFD46-6503-4974-BEB5-AF4E0B8C7D4E}" type="slidenum">
              <a:rPr lang="en-US" smtClean="0"/>
              <a:pPr/>
              <a:t>5</a:t>
            </a:fld>
            <a:endParaRPr lang="en-US" smtClean="0"/>
          </a:p>
        </p:txBody>
      </p:sp>
      <p:sp>
        <p:nvSpPr>
          <p:cNvPr id="318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8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543688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014096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09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4C8730-411E-4F1F-9E25-A4AA90DF9466}" type="slidenum">
              <a:rPr lang="en-US" smtClean="0"/>
              <a:pPr/>
              <a:t>61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460008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24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024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8BFF31-276A-404F-81EB-D2EE1817552C}" type="slidenum">
              <a:rPr lang="en-US" smtClean="0"/>
              <a:pPr/>
              <a:t>62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560192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14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014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D5C7C8-75DE-40E8-8499-3E5310E94E56}" type="slidenum">
              <a:rPr lang="en-US" smtClean="0"/>
              <a:pPr/>
              <a:t>63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4938249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4010F-E410-4AE1-9B8F-2B296D9D136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00774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4010F-E410-4AE1-9B8F-2B296D9D136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9361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4010F-E410-4AE1-9B8F-2B296D9D136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94005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xfrm>
            <a:off x="2147483647" y="2147483647"/>
            <a:ext cx="430213" cy="323850"/>
          </a:xfrm>
          <a:ln/>
        </p:spPr>
      </p:sp>
      <p:sp>
        <p:nvSpPr>
          <p:cNvPr id="8195" name="备注占位符 2"/>
          <p:cNvSpPr>
            <a:spLocks noGrp="1" noRot="1" noChangeAspect="1" noChangeArrowheads="1"/>
          </p:cNvSpPr>
          <p:nvPr>
            <p:ph type="body" idx="1"/>
          </p:nvPr>
        </p:nvSpPr>
        <p:spPr bwMode="auto">
          <a:xfrm>
            <a:off x="457200" y="274638"/>
            <a:ext cx="6019800" cy="58515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767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0B40ABA-9F83-44F4-9727-B4C831E5847B}" type="datetime1">
              <a:rPr lang="zh-CN" altLang="en-US" smtClean="0"/>
              <a:pPr/>
              <a:t>2017/2/13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30F7CC-B1F1-4F12-B9D2-C184E4B4E71C}" type="slidenum">
              <a:rPr lang="zh-CN" altLang="en-US" smtClean="0"/>
              <a:pPr/>
              <a:t>72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86200017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xfrm>
            <a:off x="-1890713" y="0"/>
            <a:ext cx="8212138" cy="6161088"/>
          </a:xfrm>
          <a:ln/>
        </p:spPr>
      </p:sp>
      <p:sp>
        <p:nvSpPr>
          <p:cNvPr id="14339" name="备注占位符 2"/>
          <p:cNvSpPr>
            <a:spLocks noGrp="1" noRot="1" noChangeAspect="1" noChangeArrowheads="1"/>
          </p:cNvSpPr>
          <p:nvPr>
            <p:ph type="body" idx="1"/>
          </p:nvPr>
        </p:nvSpPr>
        <p:spPr bwMode="auto">
          <a:xfrm>
            <a:off x="4879975" y="0"/>
            <a:ext cx="0" cy="72040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56271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24DFE7-8C54-4B14-AC0F-BA070A6F2457}" type="slidenum">
              <a:rPr lang="en-US" smtClean="0"/>
              <a:pPr/>
              <a:t>6</a:t>
            </a:fld>
            <a:endParaRPr lang="en-US" smtClean="0"/>
          </a:p>
        </p:txBody>
      </p:sp>
      <p:sp>
        <p:nvSpPr>
          <p:cNvPr id="319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9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3142519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4010F-E410-4AE1-9B8F-2B296D9D136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20429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4010F-E410-4AE1-9B8F-2B296D9D136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79795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4010F-E410-4AE1-9B8F-2B296D9D136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7515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67E8D3-9969-44DB-829D-7A51B7B5DE8C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4258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4010F-E410-4AE1-9B8F-2B296D9D136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0115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4010F-E410-4AE1-9B8F-2B296D9D136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36144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4010F-E410-4AE1-9B8F-2B296D9D1365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38793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67E8D3-9969-44DB-829D-7A51B7B5DE8C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1807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0B40ABA-9F83-44F4-9727-B4C831E5847B}" type="datetime1">
              <a:rPr lang="zh-CN" altLang="en-US" smtClean="0"/>
              <a:pPr/>
              <a:t>2017/2/13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30F7CC-B1F1-4F12-B9D2-C184E4B4E71C}" type="slidenum">
              <a:rPr lang="zh-CN" altLang="en-US" smtClean="0"/>
              <a:pPr/>
              <a:t>83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347882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6925E3-9762-45AF-A388-1262B7D49360}" type="slidenum">
              <a:rPr lang="en-US" smtClean="0"/>
              <a:pPr/>
              <a:t>7</a:t>
            </a:fld>
            <a:endParaRPr lang="en-US" smtClean="0"/>
          </a:p>
        </p:txBody>
      </p:sp>
      <p:sp>
        <p:nvSpPr>
          <p:cNvPr id="320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0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404009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84755-1BA7-45A2-8EC9-7FE2F6FBB028}" type="slidenum">
              <a:rPr lang="en-US" smtClean="0"/>
              <a:pPr/>
              <a:t>8</a:t>
            </a:fld>
            <a:endParaRPr lang="en-US" smtClean="0"/>
          </a:p>
        </p:txBody>
      </p:sp>
      <p:sp>
        <p:nvSpPr>
          <p:cNvPr id="321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1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03804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BEF822-710A-4638-BFAD-9C0BF84CB30A}" type="slidenum">
              <a:rPr lang="en-US"/>
              <a:pPr/>
              <a:t>9</a:t>
            </a:fld>
            <a:endParaRPr lang="en-US"/>
          </a:p>
        </p:txBody>
      </p:sp>
      <p:sp>
        <p:nvSpPr>
          <p:cNvPr id="558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8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85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6E5554-91CE-4ED6-89CC-56E77DE7EA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CABF1D-E382-4D40-97BC-72CEFFA3E2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8FDADA-97F1-4B42-8E6A-1B9D3FA330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FF1E00-C01B-4E72-86D3-F9BEFB0764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260AE4-EC02-4D28-8B6A-FABFCC4FB8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329C01-F74D-41A6-B543-DCCEED2846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45F5BC-D5C3-4873-B7FC-8DA476FD02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F5E258-ABA9-4804-B9CB-753ADC4596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32979A-7DD1-424C-894C-B43576B006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3210EB-809B-4FD0-A76A-42866AB768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C625FE-EDB4-44AE-B34A-E32F45DAA1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9D20AC-DCBE-47DD-AC5F-57B304EEF9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B33800-3BBC-46BB-9068-42A7187645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C20D47-9FFD-4AB2-9085-C3CE8E953C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7A17A7-300E-4A6E-9308-09661857DD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161533-159D-4E14-A7B0-7CFD87164D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D38890-A5EF-45E1-83FC-649511833A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A8BC77-0823-4C0D-966D-861BAC3112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1E72C5-902D-4C8A-B809-D8B7426818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B1E36E1B-4E85-426B-9B3B-508D9A41C3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a.tribalfusion.com/l.click?clickID=DUJUDTMKDJPFKDEKMLMLNQCPDVLNPWTGSMOKERMFOXRRKVKFPJFPUHMJLIAKPWOKMSMPGNPBS&amp;clickURL=http://p.theuseful.com/809/" TargetMode="External"/><Relationship Id="rId13" Type="http://schemas.openxmlformats.org/officeDocument/2006/relationships/image" Target="../media/image25.gif"/><Relationship Id="rId3" Type="http://schemas.openxmlformats.org/officeDocument/2006/relationships/hyperlink" Target="http://www.amazon.com/exec/obidos/handle-generic-form/ref=xs_gb_nav_opn_/002-5721286-7011223?action-next-page=http://www.amazon.com/exec/obidos/tg/stores/static/-/goldbox/index/002-5721286-7011223?amazon-xs-goldbox-form-step-num=" TargetMode="External"/><Relationship Id="rId7" Type="http://schemas.openxmlformats.org/officeDocument/2006/relationships/image" Target="../media/image22.gif"/><Relationship Id="rId12" Type="http://schemas.openxmlformats.org/officeDocument/2006/relationships/hyperlink" Target="http://ad.doubleclick.net/click;h=v2|30b5|0|0|*|o;7302297;0-0;0;7755415;1-468|60;4483386|4501282|1;u=65.222.15.51-1070825326973;?http:/161.58.182.9/addir/getadx.asp?ext=503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play.games.com/playgames/sp_game_intro.jsp?PRODUCT%3c%3eprd_id=40463&amp;FOLDER%3c%3efolder_id=2557&amp;bmUID=1077090867047&amp;WebLogicSession=QDMaMriuFwlHy8HDY1Hu6aSDuO98ceo2cB3fSEt1B0zYDk5XbBHo4yLENikb1C1PkCkCv7r2JSY3|2567519079715572071/-802745425/5/5671/5671/7002/7002/-1&amp;HighScore%3c%3egamename=missilecommand" TargetMode="External"/><Relationship Id="rId11" Type="http://schemas.openxmlformats.org/officeDocument/2006/relationships/image" Target="../media/image24.gif"/><Relationship Id="rId5" Type="http://schemas.openxmlformats.org/officeDocument/2006/relationships/image" Target="../media/image21.gif"/><Relationship Id="rId15" Type="http://schemas.openxmlformats.org/officeDocument/2006/relationships/image" Target="../media/image26.gif"/><Relationship Id="rId10" Type="http://schemas.openxmlformats.org/officeDocument/2006/relationships/hyperlink" Target="http://www.adwareremovergold.com/?revid=28824&amp;s=2" TargetMode="External"/><Relationship Id="rId4" Type="http://schemas.openxmlformats.org/officeDocument/2006/relationships/image" Target="../media/image20.gif"/><Relationship Id="rId9" Type="http://schemas.openxmlformats.org/officeDocument/2006/relationships/image" Target="../media/image23.gif"/><Relationship Id="rId14" Type="http://schemas.openxmlformats.org/officeDocument/2006/relationships/hyperlink" Target="http://www.nytimes.com/adx/bin/adx_click.html?type=goto&amp;page=www.nytimes.com/yr/mo/day/international/asia&amp;pos=MiddleRight&amp;camp=nytnyt-jobmarket&amp;ad=words_tr_336x280.gif&amp;goto=http://www.nytimes.com/marketing/jobmarket/info/postinfo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2.bin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3.bin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6.wmf"/><Relationship Id="rId4" Type="http://schemas.openxmlformats.org/officeDocument/2006/relationships/oleObject" Target="../embeddings/oleObject4.bin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bl.ocks.org/mbostock/4063582" TargetMode="External"/><Relationship Id="rId2" Type="http://schemas.openxmlformats.org/officeDocument/2006/relationships/hyperlink" Target="https://bl.ocks.org/mbostock/406357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\\up.ist.local\Courses\Spring2017\IST402\ProgrammingAssignmentDataSets\Assignment4_TreeVisualization\tree.docx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yifanhu.net/TOL/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hyperlink" Target="http://hci.stanford.edu/jheer/files/zoo/ex/hierarchies/cluster-radial.html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hci.stanford.edu/jheer/files/zoo/ex/hierarchies/cluster-radial.html" TargetMode="External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Visual Perception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Pop Out Effect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Certain unique features make an object pop out of the distracters in the background.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>
                <a:solidFill>
                  <a:srgbClr val="FF0000"/>
                </a:solidFill>
              </a:rPr>
              <a:t>The number of distracters does not matter.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Very quick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/>
              <a:t>0.1 second</a:t>
            </a:r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Pop Out Effect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Certain unique features make an object pop out of the distracters in the background.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>
                <a:solidFill>
                  <a:srgbClr val="FF0000"/>
                </a:solidFill>
              </a:rPr>
              <a:t>The number of distracters does not matter.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Very quick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/>
              <a:t>0.1 second</a:t>
            </a:r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Visual distinction between the target and the distracters should be large enough.</a:t>
            </a:r>
          </a:p>
        </p:txBody>
      </p:sp>
    </p:spTree>
    <p:extLst>
      <p:ext uri="{BB962C8B-B14F-4D97-AF65-F5344CB8AC3E}">
        <p14:creationId xmlns:p14="http://schemas.microsoft.com/office/powerpoint/2010/main" val="328983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90888" y="2095500"/>
            <a:ext cx="2562225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6713" y="514350"/>
            <a:ext cx="4281487" cy="296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517525"/>
            <a:ext cx="4267200" cy="295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0363" y="3429000"/>
            <a:ext cx="4267200" cy="295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6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3438525"/>
            <a:ext cx="4267200" cy="295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Pop-out </a:t>
            </a:r>
            <a:r>
              <a:rPr lang="en-US" altLang="en-US" dirty="0"/>
              <a:t>Channels</a:t>
            </a:r>
          </a:p>
        </p:txBody>
      </p:sp>
      <p:sp>
        <p:nvSpPr>
          <p:cNvPr id="307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2800" y="2362200"/>
            <a:ext cx="7772400" cy="2362200"/>
          </a:xfrm>
        </p:spPr>
        <p:txBody>
          <a:bodyPr/>
          <a:lstStyle/>
          <a:p>
            <a:r>
              <a:rPr lang="en-US" altLang="en-US" dirty="0" smtClean="0"/>
              <a:t>Prominent channels </a:t>
            </a:r>
          </a:p>
          <a:p>
            <a:pPr lvl="1"/>
            <a:r>
              <a:rPr lang="en-US" altLang="en-US" dirty="0" smtClean="0"/>
              <a:t>Form </a:t>
            </a:r>
            <a:r>
              <a:rPr lang="en-US" altLang="en-US" dirty="0"/>
              <a:t>(orientation/size) </a:t>
            </a:r>
          </a:p>
          <a:p>
            <a:pPr lvl="1"/>
            <a:r>
              <a:rPr lang="en-US" altLang="en-US" dirty="0"/>
              <a:t>Color</a:t>
            </a:r>
          </a:p>
          <a:p>
            <a:pPr lvl="1"/>
            <a:r>
              <a:rPr lang="en-US" altLang="en-US" dirty="0"/>
              <a:t>Simple motion/blinking</a:t>
            </a:r>
          </a:p>
          <a:p>
            <a:pPr lvl="1"/>
            <a:r>
              <a:rPr lang="en-US" altLang="en-US" dirty="0"/>
              <a:t>Spatial, stereo depth, shading, position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Color</a:t>
            </a:r>
          </a:p>
        </p:txBody>
      </p:sp>
      <p:sp>
        <p:nvSpPr>
          <p:cNvPr id="266243" name="Oval 3"/>
          <p:cNvSpPr>
            <a:spLocks noChangeArrowheads="1"/>
          </p:cNvSpPr>
          <p:nvPr/>
        </p:nvSpPr>
        <p:spPr bwMode="auto">
          <a:xfrm>
            <a:off x="2362200" y="3314700"/>
            <a:ext cx="228600" cy="228600"/>
          </a:xfrm>
          <a:prstGeom prst="ellipse">
            <a:avLst/>
          </a:prstGeom>
          <a:solidFill>
            <a:srgbClr val="CC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244" name="Oval 4"/>
          <p:cNvSpPr>
            <a:spLocks noChangeArrowheads="1"/>
          </p:cNvSpPr>
          <p:nvPr/>
        </p:nvSpPr>
        <p:spPr bwMode="auto">
          <a:xfrm>
            <a:off x="2286000" y="4572000"/>
            <a:ext cx="228600" cy="228600"/>
          </a:xfrm>
          <a:prstGeom prst="ellipse">
            <a:avLst/>
          </a:prstGeom>
          <a:solidFill>
            <a:srgbClr val="CC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245" name="Oval 5"/>
          <p:cNvSpPr>
            <a:spLocks noChangeArrowheads="1"/>
          </p:cNvSpPr>
          <p:nvPr/>
        </p:nvSpPr>
        <p:spPr bwMode="auto">
          <a:xfrm>
            <a:off x="5181600" y="4419600"/>
            <a:ext cx="228600" cy="228600"/>
          </a:xfrm>
          <a:prstGeom prst="ellipse">
            <a:avLst/>
          </a:prstGeom>
          <a:solidFill>
            <a:srgbClr val="CC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246" name="Oval 6"/>
          <p:cNvSpPr>
            <a:spLocks noChangeArrowheads="1"/>
          </p:cNvSpPr>
          <p:nvPr/>
        </p:nvSpPr>
        <p:spPr bwMode="auto">
          <a:xfrm>
            <a:off x="2667000" y="2667000"/>
            <a:ext cx="228600" cy="228600"/>
          </a:xfrm>
          <a:prstGeom prst="ellipse">
            <a:avLst/>
          </a:prstGeom>
          <a:solidFill>
            <a:srgbClr val="CC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247" name="Oval 7"/>
          <p:cNvSpPr>
            <a:spLocks noChangeArrowheads="1"/>
          </p:cNvSpPr>
          <p:nvPr/>
        </p:nvSpPr>
        <p:spPr bwMode="auto">
          <a:xfrm>
            <a:off x="2819400" y="3962400"/>
            <a:ext cx="228600" cy="228600"/>
          </a:xfrm>
          <a:prstGeom prst="ellipse">
            <a:avLst/>
          </a:prstGeom>
          <a:solidFill>
            <a:srgbClr val="CC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248" name="Oval 8"/>
          <p:cNvSpPr>
            <a:spLocks noChangeArrowheads="1"/>
          </p:cNvSpPr>
          <p:nvPr/>
        </p:nvSpPr>
        <p:spPr bwMode="auto">
          <a:xfrm>
            <a:off x="3276600" y="3200400"/>
            <a:ext cx="228600" cy="228600"/>
          </a:xfrm>
          <a:prstGeom prst="ellipse">
            <a:avLst/>
          </a:prstGeom>
          <a:solidFill>
            <a:srgbClr val="CC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249" name="Oval 9"/>
          <p:cNvSpPr>
            <a:spLocks noChangeArrowheads="1"/>
          </p:cNvSpPr>
          <p:nvPr/>
        </p:nvSpPr>
        <p:spPr bwMode="auto">
          <a:xfrm>
            <a:off x="4953000" y="3886200"/>
            <a:ext cx="228600" cy="228600"/>
          </a:xfrm>
          <a:prstGeom prst="ellipse">
            <a:avLst/>
          </a:prstGeom>
          <a:solidFill>
            <a:srgbClr val="CC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250" name="Oval 10"/>
          <p:cNvSpPr>
            <a:spLocks noChangeArrowheads="1"/>
          </p:cNvSpPr>
          <p:nvPr/>
        </p:nvSpPr>
        <p:spPr bwMode="auto">
          <a:xfrm>
            <a:off x="5562600" y="3733800"/>
            <a:ext cx="228600" cy="228600"/>
          </a:xfrm>
          <a:prstGeom prst="ellipse">
            <a:avLst/>
          </a:prstGeom>
          <a:solidFill>
            <a:srgbClr val="CC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251" name="Oval 11"/>
          <p:cNvSpPr>
            <a:spLocks noChangeArrowheads="1"/>
          </p:cNvSpPr>
          <p:nvPr/>
        </p:nvSpPr>
        <p:spPr bwMode="auto">
          <a:xfrm>
            <a:off x="4343400" y="2667000"/>
            <a:ext cx="228600" cy="228600"/>
          </a:xfrm>
          <a:prstGeom prst="ellipse">
            <a:avLst/>
          </a:prstGeom>
          <a:solidFill>
            <a:srgbClr val="CC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252" name="Oval 12"/>
          <p:cNvSpPr>
            <a:spLocks noChangeArrowheads="1"/>
          </p:cNvSpPr>
          <p:nvPr/>
        </p:nvSpPr>
        <p:spPr bwMode="auto">
          <a:xfrm>
            <a:off x="5562600" y="2971800"/>
            <a:ext cx="228600" cy="228600"/>
          </a:xfrm>
          <a:prstGeom prst="ellipse">
            <a:avLst/>
          </a:prstGeom>
          <a:solidFill>
            <a:srgbClr val="CC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253" name="Oval 13"/>
          <p:cNvSpPr>
            <a:spLocks noChangeArrowheads="1"/>
          </p:cNvSpPr>
          <p:nvPr/>
        </p:nvSpPr>
        <p:spPr bwMode="auto">
          <a:xfrm>
            <a:off x="3581400" y="2514600"/>
            <a:ext cx="228600" cy="228600"/>
          </a:xfrm>
          <a:prstGeom prst="ellipse">
            <a:avLst/>
          </a:prstGeom>
          <a:solidFill>
            <a:srgbClr val="CC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254" name="Oval 14"/>
          <p:cNvSpPr>
            <a:spLocks noChangeArrowheads="1"/>
          </p:cNvSpPr>
          <p:nvPr/>
        </p:nvSpPr>
        <p:spPr bwMode="auto">
          <a:xfrm>
            <a:off x="3733800" y="3733800"/>
            <a:ext cx="228600" cy="228600"/>
          </a:xfrm>
          <a:prstGeom prst="ellipse">
            <a:avLst/>
          </a:prstGeom>
          <a:solidFill>
            <a:srgbClr val="CC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255" name="Oval 15"/>
          <p:cNvSpPr>
            <a:spLocks noChangeArrowheads="1"/>
          </p:cNvSpPr>
          <p:nvPr/>
        </p:nvSpPr>
        <p:spPr bwMode="auto">
          <a:xfrm>
            <a:off x="4953000" y="2286000"/>
            <a:ext cx="228600" cy="228600"/>
          </a:xfrm>
          <a:prstGeom prst="ellipse">
            <a:avLst/>
          </a:prstGeom>
          <a:solidFill>
            <a:srgbClr val="CC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256" name="Oval 16"/>
          <p:cNvSpPr>
            <a:spLocks noChangeArrowheads="1"/>
          </p:cNvSpPr>
          <p:nvPr/>
        </p:nvSpPr>
        <p:spPr bwMode="auto">
          <a:xfrm>
            <a:off x="4343400" y="3962400"/>
            <a:ext cx="228600" cy="228600"/>
          </a:xfrm>
          <a:prstGeom prst="ellipse">
            <a:avLst/>
          </a:prstGeom>
          <a:solidFill>
            <a:srgbClr val="CC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257" name="Oval 17"/>
          <p:cNvSpPr>
            <a:spLocks noChangeArrowheads="1"/>
          </p:cNvSpPr>
          <p:nvPr/>
        </p:nvSpPr>
        <p:spPr bwMode="auto">
          <a:xfrm>
            <a:off x="3657600" y="4343400"/>
            <a:ext cx="228600" cy="228600"/>
          </a:xfrm>
          <a:prstGeom prst="ellipse">
            <a:avLst/>
          </a:prstGeom>
          <a:solidFill>
            <a:srgbClr val="CC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258" name="Oval 18"/>
          <p:cNvSpPr>
            <a:spLocks noChangeArrowheads="1"/>
          </p:cNvSpPr>
          <p:nvPr/>
        </p:nvSpPr>
        <p:spPr bwMode="auto">
          <a:xfrm>
            <a:off x="4572000" y="3200400"/>
            <a:ext cx="228600" cy="228600"/>
          </a:xfrm>
          <a:prstGeom prst="ellipse">
            <a:avLst/>
          </a:prstGeom>
          <a:solidFill>
            <a:srgbClr val="66FF33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Orientation</a:t>
            </a:r>
          </a:p>
        </p:txBody>
      </p:sp>
      <p:sp>
        <p:nvSpPr>
          <p:cNvPr id="269315" name="Rectangle 3"/>
          <p:cNvSpPr>
            <a:spLocks noChangeArrowheads="1"/>
          </p:cNvSpPr>
          <p:nvPr/>
        </p:nvSpPr>
        <p:spPr bwMode="auto">
          <a:xfrm>
            <a:off x="2286000" y="2819400"/>
            <a:ext cx="76200" cy="609600"/>
          </a:xfrm>
          <a:prstGeom prst="rect">
            <a:avLst/>
          </a:prstGeom>
          <a:solidFill>
            <a:srgbClr val="0000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9316" name="Rectangle 4"/>
          <p:cNvSpPr>
            <a:spLocks noChangeArrowheads="1"/>
          </p:cNvSpPr>
          <p:nvPr/>
        </p:nvSpPr>
        <p:spPr bwMode="auto">
          <a:xfrm rot="1253717">
            <a:off x="2819400" y="3429000"/>
            <a:ext cx="76200" cy="609600"/>
          </a:xfrm>
          <a:prstGeom prst="rect">
            <a:avLst/>
          </a:prstGeom>
          <a:solidFill>
            <a:srgbClr val="0000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9317" name="Rectangle 5"/>
          <p:cNvSpPr>
            <a:spLocks noChangeArrowheads="1"/>
          </p:cNvSpPr>
          <p:nvPr/>
        </p:nvSpPr>
        <p:spPr bwMode="auto">
          <a:xfrm>
            <a:off x="3657600" y="3733800"/>
            <a:ext cx="76200" cy="609600"/>
          </a:xfrm>
          <a:prstGeom prst="rect">
            <a:avLst/>
          </a:prstGeom>
          <a:solidFill>
            <a:srgbClr val="0000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9318" name="Rectangle 6"/>
          <p:cNvSpPr>
            <a:spLocks noChangeArrowheads="1"/>
          </p:cNvSpPr>
          <p:nvPr/>
        </p:nvSpPr>
        <p:spPr bwMode="auto">
          <a:xfrm>
            <a:off x="2819400" y="2286000"/>
            <a:ext cx="76200" cy="609600"/>
          </a:xfrm>
          <a:prstGeom prst="rect">
            <a:avLst/>
          </a:prstGeom>
          <a:solidFill>
            <a:srgbClr val="0000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9319" name="Rectangle 7"/>
          <p:cNvSpPr>
            <a:spLocks noChangeArrowheads="1"/>
          </p:cNvSpPr>
          <p:nvPr/>
        </p:nvSpPr>
        <p:spPr bwMode="auto">
          <a:xfrm>
            <a:off x="5181600" y="3429000"/>
            <a:ext cx="76200" cy="609600"/>
          </a:xfrm>
          <a:prstGeom prst="rect">
            <a:avLst/>
          </a:prstGeom>
          <a:solidFill>
            <a:srgbClr val="0000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9320" name="Rectangle 8"/>
          <p:cNvSpPr>
            <a:spLocks noChangeArrowheads="1"/>
          </p:cNvSpPr>
          <p:nvPr/>
        </p:nvSpPr>
        <p:spPr bwMode="auto">
          <a:xfrm>
            <a:off x="3276600" y="2819400"/>
            <a:ext cx="76200" cy="609600"/>
          </a:xfrm>
          <a:prstGeom prst="rect">
            <a:avLst/>
          </a:prstGeom>
          <a:solidFill>
            <a:srgbClr val="0000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9321" name="Rectangle 9"/>
          <p:cNvSpPr>
            <a:spLocks noChangeArrowheads="1"/>
          </p:cNvSpPr>
          <p:nvPr/>
        </p:nvSpPr>
        <p:spPr bwMode="auto">
          <a:xfrm>
            <a:off x="4191000" y="2819400"/>
            <a:ext cx="76200" cy="609600"/>
          </a:xfrm>
          <a:prstGeom prst="rect">
            <a:avLst/>
          </a:prstGeom>
          <a:solidFill>
            <a:srgbClr val="0000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9322" name="Rectangle 10"/>
          <p:cNvSpPr>
            <a:spLocks noChangeArrowheads="1"/>
          </p:cNvSpPr>
          <p:nvPr/>
        </p:nvSpPr>
        <p:spPr bwMode="auto">
          <a:xfrm>
            <a:off x="3810000" y="2286000"/>
            <a:ext cx="76200" cy="609600"/>
          </a:xfrm>
          <a:prstGeom prst="rect">
            <a:avLst/>
          </a:prstGeom>
          <a:solidFill>
            <a:srgbClr val="0000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9323" name="Rectangle 11"/>
          <p:cNvSpPr>
            <a:spLocks noChangeArrowheads="1"/>
          </p:cNvSpPr>
          <p:nvPr/>
        </p:nvSpPr>
        <p:spPr bwMode="auto">
          <a:xfrm>
            <a:off x="5181600" y="2286000"/>
            <a:ext cx="76200" cy="609600"/>
          </a:xfrm>
          <a:prstGeom prst="rect">
            <a:avLst/>
          </a:prstGeom>
          <a:solidFill>
            <a:srgbClr val="0000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9324" name="Rectangle 12"/>
          <p:cNvSpPr>
            <a:spLocks noChangeArrowheads="1"/>
          </p:cNvSpPr>
          <p:nvPr/>
        </p:nvSpPr>
        <p:spPr bwMode="auto">
          <a:xfrm>
            <a:off x="3124200" y="4419600"/>
            <a:ext cx="76200" cy="609600"/>
          </a:xfrm>
          <a:prstGeom prst="rect">
            <a:avLst/>
          </a:prstGeom>
          <a:solidFill>
            <a:srgbClr val="0000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9325" name="Rectangle 13"/>
          <p:cNvSpPr>
            <a:spLocks noChangeArrowheads="1"/>
          </p:cNvSpPr>
          <p:nvPr/>
        </p:nvSpPr>
        <p:spPr bwMode="auto">
          <a:xfrm>
            <a:off x="5257800" y="4419600"/>
            <a:ext cx="76200" cy="609600"/>
          </a:xfrm>
          <a:prstGeom prst="rect">
            <a:avLst/>
          </a:prstGeom>
          <a:solidFill>
            <a:srgbClr val="0000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9326" name="Rectangle 14"/>
          <p:cNvSpPr>
            <a:spLocks noChangeArrowheads="1"/>
          </p:cNvSpPr>
          <p:nvPr/>
        </p:nvSpPr>
        <p:spPr bwMode="auto">
          <a:xfrm>
            <a:off x="2057400" y="4343400"/>
            <a:ext cx="76200" cy="609600"/>
          </a:xfrm>
          <a:prstGeom prst="rect">
            <a:avLst/>
          </a:prstGeom>
          <a:solidFill>
            <a:srgbClr val="0000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9327" name="Rectangle 15"/>
          <p:cNvSpPr>
            <a:spLocks noChangeArrowheads="1"/>
          </p:cNvSpPr>
          <p:nvPr/>
        </p:nvSpPr>
        <p:spPr bwMode="auto">
          <a:xfrm>
            <a:off x="2743200" y="5029200"/>
            <a:ext cx="76200" cy="609600"/>
          </a:xfrm>
          <a:prstGeom prst="rect">
            <a:avLst/>
          </a:prstGeom>
          <a:solidFill>
            <a:srgbClr val="0000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9328" name="Rectangle 16"/>
          <p:cNvSpPr>
            <a:spLocks noChangeArrowheads="1"/>
          </p:cNvSpPr>
          <p:nvPr/>
        </p:nvSpPr>
        <p:spPr bwMode="auto">
          <a:xfrm>
            <a:off x="6096000" y="3962400"/>
            <a:ext cx="76200" cy="609600"/>
          </a:xfrm>
          <a:prstGeom prst="rect">
            <a:avLst/>
          </a:prstGeom>
          <a:solidFill>
            <a:srgbClr val="0000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9329" name="Rectangle 17"/>
          <p:cNvSpPr>
            <a:spLocks noChangeArrowheads="1"/>
          </p:cNvSpPr>
          <p:nvPr/>
        </p:nvSpPr>
        <p:spPr bwMode="auto">
          <a:xfrm>
            <a:off x="4419600" y="4953000"/>
            <a:ext cx="76200" cy="609600"/>
          </a:xfrm>
          <a:prstGeom prst="rect">
            <a:avLst/>
          </a:prstGeom>
          <a:solidFill>
            <a:srgbClr val="0000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9330" name="Rectangle 18"/>
          <p:cNvSpPr>
            <a:spLocks noChangeArrowheads="1"/>
          </p:cNvSpPr>
          <p:nvPr/>
        </p:nvSpPr>
        <p:spPr bwMode="auto">
          <a:xfrm>
            <a:off x="6248400" y="2819400"/>
            <a:ext cx="76200" cy="609600"/>
          </a:xfrm>
          <a:prstGeom prst="rect">
            <a:avLst/>
          </a:prstGeom>
          <a:solidFill>
            <a:srgbClr val="0000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Motion</a:t>
            </a:r>
          </a:p>
        </p:txBody>
      </p:sp>
      <p:sp>
        <p:nvSpPr>
          <p:cNvPr id="272387" name="Oval 3"/>
          <p:cNvSpPr>
            <a:spLocks noChangeArrowheads="1"/>
          </p:cNvSpPr>
          <p:nvPr/>
        </p:nvSpPr>
        <p:spPr bwMode="auto">
          <a:xfrm>
            <a:off x="4419600" y="4267200"/>
            <a:ext cx="495300" cy="457200"/>
          </a:xfrm>
          <a:prstGeom prst="ellipse">
            <a:avLst/>
          </a:prstGeom>
          <a:solidFill>
            <a:srgbClr val="CC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2388" name="Oval 4"/>
          <p:cNvSpPr>
            <a:spLocks noChangeArrowheads="1"/>
          </p:cNvSpPr>
          <p:nvPr/>
        </p:nvSpPr>
        <p:spPr bwMode="auto">
          <a:xfrm>
            <a:off x="3657600" y="2971800"/>
            <a:ext cx="457200" cy="457200"/>
          </a:xfrm>
          <a:prstGeom prst="ellipse">
            <a:avLst/>
          </a:prstGeom>
          <a:solidFill>
            <a:srgbClr val="CC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2389" name="Oval 5"/>
          <p:cNvSpPr>
            <a:spLocks noChangeArrowheads="1"/>
          </p:cNvSpPr>
          <p:nvPr/>
        </p:nvSpPr>
        <p:spPr bwMode="auto">
          <a:xfrm>
            <a:off x="2895600" y="3581400"/>
            <a:ext cx="457200" cy="457200"/>
          </a:xfrm>
          <a:prstGeom prst="ellipse">
            <a:avLst/>
          </a:prstGeom>
          <a:solidFill>
            <a:srgbClr val="CC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2390" name="Oval 6"/>
          <p:cNvSpPr>
            <a:spLocks noChangeArrowheads="1"/>
          </p:cNvSpPr>
          <p:nvPr/>
        </p:nvSpPr>
        <p:spPr bwMode="auto">
          <a:xfrm>
            <a:off x="4876800" y="3429000"/>
            <a:ext cx="457200" cy="457200"/>
          </a:xfrm>
          <a:prstGeom prst="ellipse">
            <a:avLst/>
          </a:prstGeom>
          <a:solidFill>
            <a:srgbClr val="CC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2391" name="Oval 7"/>
          <p:cNvSpPr>
            <a:spLocks noChangeArrowheads="1"/>
          </p:cNvSpPr>
          <p:nvPr/>
        </p:nvSpPr>
        <p:spPr bwMode="auto">
          <a:xfrm>
            <a:off x="2971800" y="5029200"/>
            <a:ext cx="457200" cy="457200"/>
          </a:xfrm>
          <a:prstGeom prst="ellipse">
            <a:avLst/>
          </a:prstGeom>
          <a:solidFill>
            <a:srgbClr val="CC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2392" name="Oval 8"/>
          <p:cNvSpPr>
            <a:spLocks noChangeArrowheads="1"/>
          </p:cNvSpPr>
          <p:nvPr/>
        </p:nvSpPr>
        <p:spPr bwMode="auto">
          <a:xfrm>
            <a:off x="3505200" y="3962400"/>
            <a:ext cx="457200" cy="457200"/>
          </a:xfrm>
          <a:prstGeom prst="ellipse">
            <a:avLst/>
          </a:prstGeom>
          <a:solidFill>
            <a:srgbClr val="CC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2393" name="Oval 9"/>
          <p:cNvSpPr>
            <a:spLocks noChangeArrowheads="1"/>
          </p:cNvSpPr>
          <p:nvPr/>
        </p:nvSpPr>
        <p:spPr bwMode="auto">
          <a:xfrm>
            <a:off x="5334000" y="2667000"/>
            <a:ext cx="457200" cy="457200"/>
          </a:xfrm>
          <a:prstGeom prst="ellipse">
            <a:avLst/>
          </a:prstGeom>
          <a:solidFill>
            <a:srgbClr val="CC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2394" name="Oval 10"/>
          <p:cNvSpPr>
            <a:spLocks noChangeArrowheads="1"/>
          </p:cNvSpPr>
          <p:nvPr/>
        </p:nvSpPr>
        <p:spPr bwMode="auto">
          <a:xfrm>
            <a:off x="5638800" y="4114800"/>
            <a:ext cx="457200" cy="457200"/>
          </a:xfrm>
          <a:prstGeom prst="ellipse">
            <a:avLst/>
          </a:prstGeom>
          <a:solidFill>
            <a:srgbClr val="CC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2395" name="Oval 11"/>
          <p:cNvSpPr>
            <a:spLocks noChangeArrowheads="1"/>
          </p:cNvSpPr>
          <p:nvPr/>
        </p:nvSpPr>
        <p:spPr bwMode="auto">
          <a:xfrm>
            <a:off x="5334000" y="4953000"/>
            <a:ext cx="457200" cy="457200"/>
          </a:xfrm>
          <a:prstGeom prst="ellipse">
            <a:avLst/>
          </a:prstGeom>
          <a:solidFill>
            <a:srgbClr val="CC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2396" name="Oval 12"/>
          <p:cNvSpPr>
            <a:spLocks noChangeArrowheads="1"/>
          </p:cNvSpPr>
          <p:nvPr/>
        </p:nvSpPr>
        <p:spPr bwMode="auto">
          <a:xfrm>
            <a:off x="4343400" y="5181600"/>
            <a:ext cx="457200" cy="457200"/>
          </a:xfrm>
          <a:prstGeom prst="ellipse">
            <a:avLst/>
          </a:prstGeom>
          <a:solidFill>
            <a:srgbClr val="CC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2397" name="Oval 13"/>
          <p:cNvSpPr>
            <a:spLocks noChangeArrowheads="1"/>
          </p:cNvSpPr>
          <p:nvPr/>
        </p:nvSpPr>
        <p:spPr bwMode="auto">
          <a:xfrm>
            <a:off x="2590800" y="4419600"/>
            <a:ext cx="457200" cy="457200"/>
          </a:xfrm>
          <a:prstGeom prst="ellipse">
            <a:avLst/>
          </a:prstGeom>
          <a:solidFill>
            <a:srgbClr val="CC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2398" name="Oval 14"/>
          <p:cNvSpPr>
            <a:spLocks noChangeArrowheads="1"/>
          </p:cNvSpPr>
          <p:nvPr/>
        </p:nvSpPr>
        <p:spPr bwMode="auto">
          <a:xfrm>
            <a:off x="2438400" y="2590800"/>
            <a:ext cx="457200" cy="457200"/>
          </a:xfrm>
          <a:prstGeom prst="ellipse">
            <a:avLst/>
          </a:prstGeom>
          <a:solidFill>
            <a:srgbClr val="CC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2399" name="Oval 15"/>
          <p:cNvSpPr>
            <a:spLocks noChangeArrowheads="1"/>
          </p:cNvSpPr>
          <p:nvPr/>
        </p:nvSpPr>
        <p:spPr bwMode="auto">
          <a:xfrm>
            <a:off x="4572000" y="2438400"/>
            <a:ext cx="457200" cy="457200"/>
          </a:xfrm>
          <a:prstGeom prst="ellipse">
            <a:avLst/>
          </a:prstGeom>
          <a:solidFill>
            <a:srgbClr val="CC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72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38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Size</a:t>
            </a:r>
          </a:p>
        </p:txBody>
      </p:sp>
      <p:sp>
        <p:nvSpPr>
          <p:cNvPr id="275459" name="Oval 3"/>
          <p:cNvSpPr>
            <a:spLocks noChangeArrowheads="1"/>
          </p:cNvSpPr>
          <p:nvPr/>
        </p:nvSpPr>
        <p:spPr bwMode="auto">
          <a:xfrm>
            <a:off x="3886200" y="29718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5460" name="Oval 4"/>
          <p:cNvSpPr>
            <a:spLocks noChangeArrowheads="1"/>
          </p:cNvSpPr>
          <p:nvPr/>
        </p:nvSpPr>
        <p:spPr bwMode="auto">
          <a:xfrm>
            <a:off x="5029200" y="29718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5461" name="Oval 5"/>
          <p:cNvSpPr>
            <a:spLocks noChangeArrowheads="1"/>
          </p:cNvSpPr>
          <p:nvPr/>
        </p:nvSpPr>
        <p:spPr bwMode="auto">
          <a:xfrm>
            <a:off x="3124200" y="37338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5462" name="Oval 6"/>
          <p:cNvSpPr>
            <a:spLocks noChangeArrowheads="1"/>
          </p:cNvSpPr>
          <p:nvPr/>
        </p:nvSpPr>
        <p:spPr bwMode="auto">
          <a:xfrm>
            <a:off x="3276600" y="44958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5463" name="Oval 7"/>
          <p:cNvSpPr>
            <a:spLocks noChangeArrowheads="1"/>
          </p:cNvSpPr>
          <p:nvPr/>
        </p:nvSpPr>
        <p:spPr bwMode="auto">
          <a:xfrm>
            <a:off x="3505200" y="39624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5464" name="Oval 8"/>
          <p:cNvSpPr>
            <a:spLocks noChangeArrowheads="1"/>
          </p:cNvSpPr>
          <p:nvPr/>
        </p:nvSpPr>
        <p:spPr bwMode="auto">
          <a:xfrm>
            <a:off x="5257800" y="38100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5465" name="Oval 9"/>
          <p:cNvSpPr>
            <a:spLocks noChangeArrowheads="1"/>
          </p:cNvSpPr>
          <p:nvPr/>
        </p:nvSpPr>
        <p:spPr bwMode="auto">
          <a:xfrm>
            <a:off x="4038600" y="38862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5466" name="Oval 10"/>
          <p:cNvSpPr>
            <a:spLocks noChangeArrowheads="1"/>
          </p:cNvSpPr>
          <p:nvPr/>
        </p:nvSpPr>
        <p:spPr bwMode="auto">
          <a:xfrm>
            <a:off x="3886200" y="47244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5467" name="Oval 11"/>
          <p:cNvSpPr>
            <a:spLocks noChangeArrowheads="1"/>
          </p:cNvSpPr>
          <p:nvPr/>
        </p:nvSpPr>
        <p:spPr bwMode="auto">
          <a:xfrm>
            <a:off x="5410200" y="45720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5468" name="Oval 12"/>
          <p:cNvSpPr>
            <a:spLocks noChangeArrowheads="1"/>
          </p:cNvSpPr>
          <p:nvPr/>
        </p:nvSpPr>
        <p:spPr bwMode="auto">
          <a:xfrm>
            <a:off x="4495800" y="43434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5469" name="Oval 13"/>
          <p:cNvSpPr>
            <a:spLocks noChangeArrowheads="1"/>
          </p:cNvSpPr>
          <p:nvPr/>
        </p:nvSpPr>
        <p:spPr bwMode="auto">
          <a:xfrm>
            <a:off x="4381500" y="3429000"/>
            <a:ext cx="381000" cy="3810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5470" name="Oval 14"/>
          <p:cNvSpPr>
            <a:spLocks noChangeArrowheads="1"/>
          </p:cNvSpPr>
          <p:nvPr/>
        </p:nvSpPr>
        <p:spPr bwMode="auto">
          <a:xfrm>
            <a:off x="3124200" y="29718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5471" name="Oval 15"/>
          <p:cNvSpPr>
            <a:spLocks noChangeArrowheads="1"/>
          </p:cNvSpPr>
          <p:nvPr/>
        </p:nvSpPr>
        <p:spPr bwMode="auto">
          <a:xfrm>
            <a:off x="2590800" y="35814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5472" name="Oval 16"/>
          <p:cNvSpPr>
            <a:spLocks noChangeArrowheads="1"/>
          </p:cNvSpPr>
          <p:nvPr/>
        </p:nvSpPr>
        <p:spPr bwMode="auto">
          <a:xfrm>
            <a:off x="3581400" y="25146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5473" name="Oval 17"/>
          <p:cNvSpPr>
            <a:spLocks noChangeArrowheads="1"/>
          </p:cNvSpPr>
          <p:nvPr/>
        </p:nvSpPr>
        <p:spPr bwMode="auto">
          <a:xfrm>
            <a:off x="2743200" y="44196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5474" name="Oval 18"/>
          <p:cNvSpPr>
            <a:spLocks noChangeArrowheads="1"/>
          </p:cNvSpPr>
          <p:nvPr/>
        </p:nvSpPr>
        <p:spPr bwMode="auto">
          <a:xfrm>
            <a:off x="4457700" y="28194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5475" name="Oval 19"/>
          <p:cNvSpPr>
            <a:spLocks noChangeArrowheads="1"/>
          </p:cNvSpPr>
          <p:nvPr/>
        </p:nvSpPr>
        <p:spPr bwMode="auto">
          <a:xfrm>
            <a:off x="5943600" y="33147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Other Channels</a:t>
            </a:r>
          </a:p>
        </p:txBody>
      </p:sp>
      <p:pic>
        <p:nvPicPr>
          <p:cNvPr id="59395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887573" y="1417638"/>
            <a:ext cx="7368854" cy="539018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2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More Pictures</a:t>
            </a:r>
            <a:endParaRPr lang="en-US" dirty="0"/>
          </a:p>
        </p:txBody>
      </p:sp>
      <p:sp>
        <p:nvSpPr>
          <p:cNvPr id="355333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Pop-out Conjunctions</a:t>
            </a:r>
            <a:endParaRPr lang="en-US" altLang="en-US" dirty="0"/>
          </a:p>
        </p:txBody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In general: spatial </a:t>
            </a:r>
            <a:r>
              <a:rPr lang="en-US" altLang="en-US" dirty="0" smtClean="0"/>
              <a:t>feature </a:t>
            </a:r>
          </a:p>
          <a:p>
            <a:pPr marL="0" indent="0">
              <a:buNone/>
            </a:pPr>
            <a:r>
              <a:rPr lang="en-US" altLang="en-US" dirty="0"/>
              <a:t> </a:t>
            </a:r>
            <a:r>
              <a:rPr lang="en-US" altLang="en-US" dirty="0" smtClean="0"/>
              <a:t>  and </a:t>
            </a:r>
            <a:r>
              <a:rPr lang="en-US" altLang="en-US" dirty="0"/>
              <a:t>some aspect of form</a:t>
            </a:r>
          </a:p>
          <a:p>
            <a:pPr lvl="1"/>
            <a:r>
              <a:rPr lang="en-US" altLang="en-US" dirty="0" smtClean="0"/>
              <a:t>Color </a:t>
            </a:r>
            <a:r>
              <a:rPr lang="en-US" altLang="en-US" dirty="0"/>
              <a:t>and motion</a:t>
            </a:r>
          </a:p>
          <a:p>
            <a:pPr lvl="1"/>
            <a:r>
              <a:rPr lang="en-US" altLang="en-US" dirty="0"/>
              <a:t>Color and position</a:t>
            </a:r>
          </a:p>
          <a:p>
            <a:pPr lvl="1"/>
            <a:r>
              <a:rPr lang="en-US" altLang="en-US" dirty="0"/>
              <a:t>Shape and position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endParaRPr lang="en-US" alt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5016500" y="4818063"/>
            <a:ext cx="2146300" cy="1308100"/>
            <a:chOff x="5715000" y="1587500"/>
            <a:chExt cx="2146300" cy="1308100"/>
          </a:xfrm>
        </p:grpSpPr>
        <p:sp>
          <p:nvSpPr>
            <p:cNvPr id="309252" name="Oval 4"/>
            <p:cNvSpPr>
              <a:spLocks noChangeArrowheads="1"/>
            </p:cNvSpPr>
            <p:nvPr/>
          </p:nvSpPr>
          <p:spPr bwMode="auto">
            <a:xfrm>
              <a:off x="6096000" y="1752600"/>
              <a:ext cx="228600" cy="304800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309253" name="Oval 5"/>
            <p:cNvSpPr>
              <a:spLocks noChangeArrowheads="1"/>
            </p:cNvSpPr>
            <p:nvPr/>
          </p:nvSpPr>
          <p:spPr bwMode="auto">
            <a:xfrm>
              <a:off x="5715000" y="2514600"/>
              <a:ext cx="228600" cy="304800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309254" name="Oval 6"/>
            <p:cNvSpPr>
              <a:spLocks noChangeArrowheads="1"/>
            </p:cNvSpPr>
            <p:nvPr/>
          </p:nvSpPr>
          <p:spPr bwMode="auto">
            <a:xfrm>
              <a:off x="5867400" y="2133600"/>
              <a:ext cx="228600" cy="304800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309255" name="Oval 7"/>
            <p:cNvSpPr>
              <a:spLocks noChangeArrowheads="1"/>
            </p:cNvSpPr>
            <p:nvPr/>
          </p:nvSpPr>
          <p:spPr bwMode="auto">
            <a:xfrm>
              <a:off x="6781800" y="2286000"/>
              <a:ext cx="228600" cy="304800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309256" name="Oval 8"/>
            <p:cNvSpPr>
              <a:spLocks noChangeArrowheads="1"/>
            </p:cNvSpPr>
            <p:nvPr/>
          </p:nvSpPr>
          <p:spPr bwMode="auto">
            <a:xfrm>
              <a:off x="6400800" y="2057400"/>
              <a:ext cx="228600" cy="304800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309257" name="Oval 9"/>
            <p:cNvSpPr>
              <a:spLocks noChangeArrowheads="1"/>
            </p:cNvSpPr>
            <p:nvPr/>
          </p:nvSpPr>
          <p:spPr bwMode="auto">
            <a:xfrm>
              <a:off x="6248400" y="2590800"/>
              <a:ext cx="228600" cy="304800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309258" name="Oval 10"/>
            <p:cNvSpPr>
              <a:spLocks noChangeArrowheads="1"/>
            </p:cNvSpPr>
            <p:nvPr/>
          </p:nvSpPr>
          <p:spPr bwMode="auto">
            <a:xfrm>
              <a:off x="7632700" y="1587500"/>
              <a:ext cx="228600" cy="304800"/>
            </a:xfrm>
            <a:prstGeom prst="ellipse">
              <a:avLst/>
            </a:prstGeom>
            <a:solidFill>
              <a:srgbClr val="FF00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Design of Pop-out Conjunctions</a:t>
            </a:r>
            <a:endParaRPr lang="en-US" altLang="en-US" dirty="0"/>
          </a:p>
        </p:txBody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Good design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Sufficient object </a:t>
            </a:r>
            <a:r>
              <a:rPr lang="en-US" dirty="0" smtClean="0"/>
              <a:t>distance in </a:t>
            </a:r>
            <a:r>
              <a:rPr lang="en-US" dirty="0"/>
              <a:t>two feature dimensions  </a:t>
            </a:r>
          </a:p>
          <a:p>
            <a:pPr eaLnBrk="1" hangingPunct="1">
              <a:lnSpc>
                <a:spcPct val="90000"/>
              </a:lnSpc>
            </a:pPr>
            <a:endParaRPr lang="en-US" dirty="0" smtClean="0"/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Otherwise, hard to use.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Learning does not help much.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5246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447800"/>
            <a:ext cx="8305800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778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219200"/>
            <a:ext cx="3695700" cy="338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29000" y="1752600"/>
            <a:ext cx="2962275" cy="338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3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67200" y="2514600"/>
            <a:ext cx="3429000" cy="338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645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447800"/>
            <a:ext cx="8296275" cy="182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581400"/>
            <a:ext cx="8896350" cy="263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Visibility </a:t>
            </a:r>
            <a:r>
              <a:rPr lang="en-US" sz="4000" dirty="0" smtClean="0"/>
              <a:t>Enhancement Is </a:t>
            </a:r>
            <a:r>
              <a:rPr lang="en-US" sz="4000" dirty="0" smtClean="0">
                <a:solidFill>
                  <a:srgbClr val="FF0000"/>
                </a:solidFill>
              </a:rPr>
              <a:t>Asymmetric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524000"/>
            <a:ext cx="8129847" cy="5105400"/>
          </a:xfrm>
        </p:spPr>
        <p:txBody>
          <a:bodyPr/>
          <a:lstStyle/>
          <a:p>
            <a:pPr eaLnBrk="1" hangingPunct="1"/>
            <a:r>
              <a:rPr lang="en-US" dirty="0" smtClean="0"/>
              <a:t>Large size vs. small size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60" y="3204598"/>
            <a:ext cx="3699458" cy="25231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500" y="3252651"/>
            <a:ext cx="4051300" cy="24750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9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Visibility </a:t>
            </a:r>
            <a:r>
              <a:rPr lang="en-US" sz="4000" dirty="0" smtClean="0"/>
              <a:t>Enhancement Is </a:t>
            </a:r>
            <a:r>
              <a:rPr lang="en-US" sz="4000" dirty="0" smtClean="0">
                <a:solidFill>
                  <a:srgbClr val="FF0000"/>
                </a:solidFill>
              </a:rPr>
              <a:t>Asymmetric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524000"/>
            <a:ext cx="8129847" cy="5105400"/>
          </a:xfrm>
        </p:spPr>
        <p:txBody>
          <a:bodyPr/>
          <a:lstStyle/>
          <a:p>
            <a:pPr eaLnBrk="1" hangingPunct="1"/>
            <a:r>
              <a:rPr lang="en-US" dirty="0" smtClean="0"/>
              <a:t>Large size vs. small size</a:t>
            </a:r>
          </a:p>
          <a:p>
            <a:pPr eaLnBrk="1" hangingPunct="1"/>
            <a:r>
              <a:rPr lang="en-US" dirty="0" smtClean="0"/>
              <a:t>Adding an extra part vs. taking a part away.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78004" y="3506787"/>
            <a:ext cx="2626096" cy="2612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92245" y="3506787"/>
            <a:ext cx="2703974" cy="2703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8721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9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Motion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229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Very powerful pop-out effect.</a:t>
            </a:r>
          </a:p>
          <a:p>
            <a:pPr eaLnBrk="1" hangingPunct="1">
              <a:lnSpc>
                <a:spcPct val="90000"/>
              </a:lnSpc>
            </a:pPr>
            <a:endParaRPr lang="en-US" dirty="0" smtClean="0"/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In particular, things that emerge into the view.</a:t>
            </a:r>
          </a:p>
          <a:p>
            <a:pPr eaLnBrk="1" hangingPunct="1">
              <a:lnSpc>
                <a:spcPct val="90000"/>
              </a:lnSpc>
            </a:pPr>
            <a:endParaRPr lang="en-US" dirty="0" smtClean="0"/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Abuse of motion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Online commercials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High-frequency, rapid motion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TV commercials</a:t>
            </a:r>
          </a:p>
          <a:p>
            <a:pPr eaLnBrk="1" hangingPunct="1">
              <a:lnSpc>
                <a:spcPct val="90000"/>
              </a:lnSpc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8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8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8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7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pic>
        <p:nvPicPr>
          <p:cNvPr id="372739" name="Picture 3" descr="gb_sparkle_033103">
            <a:hlinkClick r:id="rId3"/>
          </p:cNvPr>
          <p:cNvPicPr>
            <a:picLocks noGrp="1" noChangeAspect="1" noChangeArrowheads="1" noCrop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1219200" y="1104900"/>
            <a:ext cx="762000" cy="428625"/>
          </a:xfrm>
          <a:noFill/>
          <a:ln/>
        </p:spPr>
      </p:pic>
      <p:pic>
        <p:nvPicPr>
          <p:cNvPr id="372740" name="Picture 4" descr="Broadband Cable Modem Network Speeds"/>
          <p:cNvPicPr>
            <a:picLocks noGrp="1" noChangeAspect="1" noChangeArrowheads="1" noCrop="1"/>
          </p:cNvPicPr>
          <p:nvPr>
            <p:ph sz="quarter" idx="2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4876800" y="1239838"/>
            <a:ext cx="4038600" cy="315912"/>
          </a:xfrm>
          <a:noFill/>
          <a:ln/>
        </p:spPr>
      </p:pic>
      <p:pic>
        <p:nvPicPr>
          <p:cNvPr id="372741" name="Picture 5" descr="miscom_generic_blrb">
            <a:hlinkClick r:id="rId6"/>
          </p:cNvPr>
          <p:cNvPicPr>
            <a:picLocks noGrp="1" noChangeAspect="1" noChangeArrowheads="1" noCrop="1"/>
          </p:cNvPicPr>
          <p:nvPr>
            <p:ph sz="quarter" idx="3"/>
          </p:nvPr>
        </p:nvPicPr>
        <p:blipFill>
          <a:blip r:embed="rId7" cstate="print"/>
          <a:srcRect/>
          <a:stretch>
            <a:fillRect/>
          </a:stretch>
        </p:blipFill>
        <p:spPr>
          <a:xfrm>
            <a:off x="1127125" y="4573588"/>
            <a:ext cx="1143000" cy="857250"/>
          </a:xfrm>
          <a:noFill/>
          <a:ln/>
        </p:spPr>
      </p:pic>
      <p:pic>
        <p:nvPicPr>
          <p:cNvPr id="372742" name="Picture 6" descr="Click Here!">
            <a:hlinkClick r:id="rId8"/>
          </p:cNvPr>
          <p:cNvPicPr>
            <a:picLocks noGrp="1" noChangeAspect="1" noChangeArrowheads="1" noCrop="1"/>
          </p:cNvPicPr>
          <p:nvPr>
            <p:ph sz="quarter" idx="4"/>
          </p:nvPr>
        </p:nvPicPr>
        <p:blipFill>
          <a:blip r:embed="rId9" cstate="print"/>
          <a:srcRect/>
          <a:stretch>
            <a:fillRect/>
          </a:stretch>
        </p:blipFill>
        <p:spPr>
          <a:xfrm>
            <a:off x="5105400" y="5459413"/>
            <a:ext cx="4038600" cy="517525"/>
          </a:xfrm>
          <a:noFill/>
          <a:ln/>
        </p:spPr>
      </p:pic>
      <p:pic>
        <p:nvPicPr>
          <p:cNvPr id="372743" name="Picture 7" descr="arg_150x30banner">
            <a:hlinkClick r:id="rId10"/>
          </p:cNvPr>
          <p:cNvPicPr>
            <a:picLocks noChangeAspect="1" noChangeArrowheads="1" noCrop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194550" y="2433638"/>
            <a:ext cx="1428750" cy="285750"/>
          </a:xfrm>
          <a:prstGeom prst="rect">
            <a:avLst/>
          </a:prstGeom>
          <a:noFill/>
        </p:spPr>
      </p:pic>
      <p:pic>
        <p:nvPicPr>
          <p:cNvPr id="372744" name="Picture 8" descr="Click here to find out more!">
            <a:hlinkClick r:id="rId12"/>
          </p:cNvPr>
          <p:cNvPicPr>
            <a:picLocks noChangeAspect="1" noChangeArrowheads="1" noCrop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343150" y="3143250"/>
            <a:ext cx="4457700" cy="571500"/>
          </a:xfrm>
          <a:prstGeom prst="rect">
            <a:avLst/>
          </a:prstGeom>
          <a:noFill/>
        </p:spPr>
      </p:pic>
      <p:pic>
        <p:nvPicPr>
          <p:cNvPr id="372745" name="Picture 9" descr="words_tr_336x280">
            <a:hlinkClick r:id="rId14"/>
          </p:cNvPr>
          <p:cNvPicPr>
            <a:picLocks noChangeAspect="1" noChangeArrowheads="1" noCrop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941638" y="2049463"/>
            <a:ext cx="3200400" cy="2667000"/>
          </a:xfrm>
          <a:prstGeom prst="rect">
            <a:avLst/>
          </a:prstGeom>
          <a:noFill/>
        </p:spPr>
      </p:pic>
      <p:sp>
        <p:nvSpPr>
          <p:cNvPr id="372746" name="AutoShape 10"/>
          <p:cNvSpPr>
            <a:spLocks noChangeArrowheads="1"/>
          </p:cNvSpPr>
          <p:nvPr/>
        </p:nvSpPr>
        <p:spPr bwMode="auto">
          <a:xfrm>
            <a:off x="-298450" y="4808538"/>
            <a:ext cx="2387600" cy="2336800"/>
          </a:xfrm>
          <a:prstGeom prst="irregularSeal1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46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27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27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27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27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896 -0.03167 C 0.07326 -0.04508 0.28177 -0.11304 0.29965 -0.13592 C 0.3026 -0.14817 0.30173 -0.13916 0.29774 -0.15326 C 0.29461 -0.16436 0.29444 -0.1743 0.29027 -0.18516 C 0.29149 -0.1877 0.29201 -0.1914 0.29409 -0.19279 C 0.29618 -0.19394 0.30416 -0.18632 0.30521 -0.18516 C 0.31267 -0.17707 0.31875 -0.16898 0.32743 -0.1632 C 0.32847 -0.15858 0.33455 -0.14864 0.33472 -0.15326 C 0.33541 -0.1706 0.3342 -0.18793 0.33107 -0.20481 C 0.32916 -0.21544 0.32534 -0.22608 0.31996 -0.2344 C 0.31336 -0.2448 0.29045 -0.26006 0.28107 -0.26399 C 0.27274 -0.26745 0.25521 -0.27138 0.25521 -0.27115 C 0.28316 -0.29334 0.25017 -0.26861 0.29218 -0.29404 C 0.31788 -0.30929 0.34271 -0.32732 0.36805 -0.34304 C 0.39236 -0.3583 0.37552 -0.34351 0.38854 -0.35576 C 0.36545 -0.36708 0.34271 -0.36593 0.31805 -0.36801 C 0.30069 -0.36708 0.26632 -0.36986 0.24514 -0.36061 C 0.22048 -0.36801 0.19375 -0.37517 0.16805 -0.38003 C 0.13663 -0.38604 0.10486 -0.38535 0.07361 -0.39251 C 0.05729 -0.40199 0.0434 -0.41632 0.02743 -0.42719 C 0.01389 -0.46232 0.06961 -0.47041 0.08107 -0.47642 C 0.11979 -0.49653 0.16128 -0.50601 0.20139 -0.52081 C 0.22673 -0.53028 0.25173 -0.54438 0.27725 -0.55294 C 0.3408 -0.5749 0.35521 -0.57305 0.41805 -0.57998 C 0.43316 -0.57813 0.48368 -0.58807 0.49027 -0.56033 C 0.47448 -0.54346 0.47586 -0.54392 0.44965 -0.52589 C 0.44722 -0.52427 0.43958 -0.51965 0.44218 -0.52081 C 0.50208 -0.54485 0.56146 -0.57235 0.61805 -0.6098 C 0.62031 -0.61142 0.61319 -0.6061 0.61007 -0.60472 C 0.59791 -0.59709 0.58507 -0.589 0.57187 -0.58253 C 0.52934 -0.56195 0.48732 -0.53514 0.44409 -0.52081 C 0.4342 -0.51757 0.4243 -0.51456 0.41441 -0.5111 C 0.4125 -0.5104 0.40694 -0.50855 0.40885 -0.50855 C 0.421 -0.50855 0.4335 -0.51017 0.44514 -0.5111 C 0.49097 -0.51017 0.53541 -0.5111 0.58107 -0.50855 C 0.59531 -0.50786 0.60937 -0.50717 0.62361 -0.50116 C 0.63281 -0.497 0.63975 -0.48636 0.64774 -0.47897 C 0.65677 -0.45492 0.66371 -0.44568 0.66076 -0.41701 C 0.65642 -0.37541 0.63646 -0.32894 0.61979 -0.29404 C 0.60885 -0.27069 0.61892 -0.30097 0.61007 -0.27901 C 0.60885 -0.27508 0.60868 -0.27046 0.60694 -0.26653 C 0.60364 -0.2589 0.59826 -0.25243 0.59583 -0.24434 C 0.59218 -0.23486 0.59062 -0.224 0.58663 -0.21475 C 0.58541 -0.21198 0.56146 -0.17222 0.55625 -0.16829 C 0.55434 -0.16597 0.55069 -0.16644 0.54774 -0.16551 C 0.5276 -0.15419 0.50486 -0.13384 0.48663 -0.11604 C 0.47534 -0.10541 0.46857 -0.09247 0.45521 -0.08622 C 0.50312 -0.08414 0.55069 -0.07698 0.59896 -0.07166 C 0.62777 -0.07698 0.65295 -0.06565 0.66632 -0.10102 C 0.67031 -0.11188 0.67118 -0.1246 0.67361 -0.13592 C 0.67673 -0.19163 0.66805 -0.24087 0.65521 -0.29404 C 0.64757 -0.32524 0.64392 -0.36662 0.61805 -0.38003 C 0.58107 -0.37517 0.59722 -0.37934 0.53854 -0.34304 C 0.50295 -0.32108 0.45798 -0.29982 0.42361 -0.26884 C 0.42795 -0.25821 0.43073 -0.24619 0.43663 -0.23694 C 0.47326 -0.17869 0.53819 -0.16852 0.59027 -0.15557 C 0.6217 -0.1595 0.69027 -0.15557 0.72552 -0.18747 C 0.7342 -0.19556 0.73906 -0.20897 0.74583 -0.2196 C 0.75017 -0.23347 0.75764 -0.24642 0.75885 -0.26144 C 0.76753 -0.36708 0.70538 -0.44152 0.67552 -0.53075 C 0.6651 -0.56195 0.65451 -0.59316 0.64409 -0.6246 C 0.63107 -0.66297 0.62309 -0.6699 0.59027 -0.67406 C 0.52291 -0.66736 0.49236 -0.63361 0.45625 -0.56033 C 0.45399 -0.54531 0.4434 -0.49838 0.44409 -0.47897 C 0.44479 -0.45747 0.44548 -0.43551 0.45069 -0.4147 C 0.4717 -0.33287 0.56649 -0.30837 0.62187 -0.29866 C 0.67604 -0.30074 0.75243 -0.29704 0.81232 -0.30883 C 0.81996 -0.30606 0.83073 -0.30999 0.83472 -0.30143 C 0.83958 -0.29057 0.8342 -0.27624 0.83298 -0.26399 C 0.83107 -0.24572 0.82795 -0.22769 0.82552 -0.20966 C 0.8243 -0.20065 0.82187 -0.18285 0.82187 -0.18285 C 0.81961 -0.1239 0.81441 -0.0749 0.78854 -0.0245 C 0.76684 0.0178 0.73194 0.03837 0.69774 0.05918 C 0.64132 0.09339 0.5875 0.11096 0.52743 0.12829 C 0.50833 0.12506 0.48975 0.12552 0.47135 0.11858 C 0.46232 0.11442 0.4342 0.08137 0.42743 0.07166 C 0.42187 0.06426 0.41823 0.05409 0.4125 0.04692 C 0.40086 0.0319 0.37552 0.00508 0.37552 0.00508 C 0.36597 -0.01803 0.36111 -0.03352 0.35885 -0.05941 C 0.35955 -0.07698 0.35746 -0.09455 0.36076 -0.11119 C 0.3651 -0.13454 0.39548 -0.17915 0.40503 -0.19001 C 0.4467 -0.2374 0.49618 -0.25682 0.54774 -0.27393 C 0.56684 -0.27069 0.58732 -0.26792 0.60694 -0.26399 C 0.61562 -0.26214 0.62448 -0.26029 0.63298 -0.25659 C 0.66527 -0.24226 0.67569 -0.20227 0.69027 -0.16551 C 0.69496 -0.15372 0.83611 -0.02866 0.83611 -0.0148 " pathEditMode="relative" rAng="0" ptsTypes="ffffffffffffffffffffffffffffffffffffffffffffffffffffffffffffffffffffffffffffffffffffff">
                                      <p:cBhvr>
                                        <p:cTn id="16" dur="2000" fill="hold"/>
                                        <p:tgtEl>
                                          <p:spTgt spid="3727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00" y="-24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2746" grpId="0" animBg="1"/>
      <p:bldP spid="372746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Implications for Design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Making                                  different from its surroundings</a:t>
            </a:r>
          </a:p>
          <a:p>
            <a:pPr eaLnBrk="1" hangingPunct="1"/>
            <a:r>
              <a:rPr lang="en-US" dirty="0" smtClean="0"/>
              <a:t>More complex search: combining different channels</a:t>
            </a:r>
          </a:p>
          <a:p>
            <a:pPr lvl="1" eaLnBrk="1" hangingPunct="1"/>
            <a:r>
              <a:rPr lang="en-US" dirty="0" smtClean="0"/>
              <a:t>Form, color, motion</a:t>
            </a:r>
          </a:p>
          <a:p>
            <a:pPr lvl="1" eaLnBrk="1" hangingPunct="1"/>
            <a:endParaRPr lang="en-US" dirty="0" smtClean="0"/>
          </a:p>
          <a:p>
            <a:pPr lvl="1" eaLnBrk="1" hangingPunct="1"/>
            <a:endParaRPr lang="en-US" dirty="0" smtClean="0"/>
          </a:p>
        </p:txBody>
      </p:sp>
      <p:sp>
        <p:nvSpPr>
          <p:cNvPr id="81924" name="Text Box 4"/>
          <p:cNvSpPr txBox="1">
            <a:spLocks noChangeArrowheads="1"/>
          </p:cNvSpPr>
          <p:nvPr/>
        </p:nvSpPr>
        <p:spPr bwMode="auto">
          <a:xfrm>
            <a:off x="2286000" y="1600200"/>
            <a:ext cx="38862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>
                <a:solidFill>
                  <a:srgbClr val="FF0000"/>
                </a:solidFill>
              </a:rPr>
              <a:t>objects of interest</a:t>
            </a:r>
          </a:p>
        </p:txBody>
      </p:sp>
      <p:pic>
        <p:nvPicPr>
          <p:cNvPr id="8192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3581400"/>
            <a:ext cx="3733800" cy="263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3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000" fill="hold"/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mph" presetSubtype="3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italic"/>
                                      </p:to>
                                    </p:set>
                                    <p:set>
                                      <p:cBhvr override="childStyle">
                                        <p:cTn id="19" dur="indefinite"/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0" fill="hold"/>
                                        <p:tgtEl>
                                          <p:spTgt spid="81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3" grpId="0" uiExpand="1" build="p"/>
      <p:bldP spid="81924" grpId="0" uiExpand="1"/>
      <p:bldP spid="81924" grpId="1" uiExpand="1"/>
      <p:bldP spid="81924" grpId="2" uiExpand="1"/>
      <p:bldP spid="81924" grpId="3" uiExpan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6713" y="514350"/>
            <a:ext cx="8410575" cy="582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More Pictures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7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66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66276" name="Oval 4"/>
          <p:cNvSpPr>
            <a:spLocks noChangeArrowheads="1"/>
          </p:cNvSpPr>
          <p:nvPr/>
        </p:nvSpPr>
        <p:spPr bwMode="auto">
          <a:xfrm>
            <a:off x="1509713" y="4340225"/>
            <a:ext cx="1597025" cy="1597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6277" name="Oval 5"/>
          <p:cNvSpPr>
            <a:spLocks noChangeArrowheads="1"/>
          </p:cNvSpPr>
          <p:nvPr/>
        </p:nvSpPr>
        <p:spPr bwMode="auto">
          <a:xfrm>
            <a:off x="3403600" y="806450"/>
            <a:ext cx="1597025" cy="1597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6278" name="Oval 6"/>
          <p:cNvSpPr>
            <a:spLocks noChangeArrowheads="1"/>
          </p:cNvSpPr>
          <p:nvPr/>
        </p:nvSpPr>
        <p:spPr bwMode="auto">
          <a:xfrm>
            <a:off x="5284788" y="4151313"/>
            <a:ext cx="1597025" cy="1597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6279" name="AutoShape 7"/>
          <p:cNvSpPr>
            <a:spLocks noChangeArrowheads="1"/>
          </p:cNvSpPr>
          <p:nvPr/>
        </p:nvSpPr>
        <p:spPr bwMode="auto">
          <a:xfrm>
            <a:off x="2205038" y="1698625"/>
            <a:ext cx="3948112" cy="3414713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6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309008" y="850900"/>
            <a:ext cx="6007100" cy="419100"/>
            <a:chOff x="1498600" y="850900"/>
            <a:chExt cx="6007100" cy="419100"/>
          </a:xfrm>
          <a:solidFill>
            <a:schemeClr val="accent1"/>
          </a:solidFill>
        </p:grpSpPr>
        <p:sp>
          <p:nvSpPr>
            <p:cNvPr id="4" name="Oval 3"/>
            <p:cNvSpPr/>
            <p:nvPr/>
          </p:nvSpPr>
          <p:spPr>
            <a:xfrm>
              <a:off x="1498600" y="850900"/>
              <a:ext cx="419100" cy="4191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2296886" y="850900"/>
              <a:ext cx="419100" cy="4191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095172" y="850900"/>
              <a:ext cx="419100" cy="4191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893458" y="850900"/>
              <a:ext cx="419100" cy="4191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4691744" y="850900"/>
              <a:ext cx="419100" cy="4191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490030" y="850900"/>
              <a:ext cx="419100" cy="4191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6288316" y="850900"/>
              <a:ext cx="419100" cy="4191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7086600" y="850900"/>
              <a:ext cx="419100" cy="4191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309008" y="1720850"/>
            <a:ext cx="6007100" cy="419100"/>
            <a:chOff x="1498600" y="850900"/>
            <a:chExt cx="6007100" cy="419100"/>
          </a:xfrm>
          <a:solidFill>
            <a:schemeClr val="accent1"/>
          </a:solidFill>
        </p:grpSpPr>
        <p:sp>
          <p:nvSpPr>
            <p:cNvPr id="22" name="Oval 21"/>
            <p:cNvSpPr/>
            <p:nvPr/>
          </p:nvSpPr>
          <p:spPr>
            <a:xfrm>
              <a:off x="1498600" y="850900"/>
              <a:ext cx="419100" cy="4191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296886" y="850900"/>
              <a:ext cx="419100" cy="4191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3095172" y="850900"/>
              <a:ext cx="419100" cy="4191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3893458" y="850900"/>
              <a:ext cx="419100" cy="4191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4691744" y="850900"/>
              <a:ext cx="419100" cy="4191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5490030" y="850900"/>
              <a:ext cx="419100" cy="4191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6288316" y="850900"/>
              <a:ext cx="419100" cy="4191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7086600" y="850900"/>
              <a:ext cx="419100" cy="4191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303566" y="3597275"/>
            <a:ext cx="6007100" cy="419100"/>
            <a:chOff x="1498600" y="850900"/>
            <a:chExt cx="6007100" cy="419100"/>
          </a:xfrm>
          <a:solidFill>
            <a:schemeClr val="accent1"/>
          </a:solidFill>
        </p:grpSpPr>
        <p:sp>
          <p:nvSpPr>
            <p:cNvPr id="31" name="Oval 30"/>
            <p:cNvSpPr/>
            <p:nvPr/>
          </p:nvSpPr>
          <p:spPr>
            <a:xfrm>
              <a:off x="1498600" y="850900"/>
              <a:ext cx="419100" cy="4191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296886" y="850900"/>
              <a:ext cx="419100" cy="4191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095172" y="850900"/>
              <a:ext cx="419100" cy="4191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3893458" y="850900"/>
              <a:ext cx="419100" cy="4191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4691744" y="850900"/>
              <a:ext cx="419100" cy="4191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5490030" y="850900"/>
              <a:ext cx="419100" cy="4191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6288316" y="850900"/>
              <a:ext cx="419100" cy="4191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7086600" y="850900"/>
              <a:ext cx="419100" cy="4191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292682" y="4540250"/>
            <a:ext cx="6007100" cy="419100"/>
            <a:chOff x="1498600" y="850900"/>
            <a:chExt cx="6007100" cy="419100"/>
          </a:xfrm>
          <a:solidFill>
            <a:schemeClr val="accent1"/>
          </a:solidFill>
        </p:grpSpPr>
        <p:sp>
          <p:nvSpPr>
            <p:cNvPr id="40" name="Oval 39"/>
            <p:cNvSpPr/>
            <p:nvPr/>
          </p:nvSpPr>
          <p:spPr>
            <a:xfrm>
              <a:off x="1498600" y="850900"/>
              <a:ext cx="419100" cy="4191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2296886" y="850900"/>
              <a:ext cx="419100" cy="4191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3095172" y="850900"/>
              <a:ext cx="419100" cy="4191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3893458" y="850900"/>
              <a:ext cx="419100" cy="4191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691744" y="850900"/>
              <a:ext cx="419100" cy="4191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490030" y="850900"/>
              <a:ext cx="419100" cy="4191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6288316" y="850900"/>
              <a:ext cx="419100" cy="4191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7086600" y="850900"/>
              <a:ext cx="419100" cy="4191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303566" y="2695575"/>
            <a:ext cx="6007100" cy="419100"/>
            <a:chOff x="1498600" y="850900"/>
            <a:chExt cx="6007100" cy="419100"/>
          </a:xfrm>
          <a:solidFill>
            <a:schemeClr val="accent1"/>
          </a:solidFill>
        </p:grpSpPr>
        <p:sp>
          <p:nvSpPr>
            <p:cNvPr id="49" name="Oval 48"/>
            <p:cNvSpPr/>
            <p:nvPr/>
          </p:nvSpPr>
          <p:spPr>
            <a:xfrm>
              <a:off x="1498600" y="850900"/>
              <a:ext cx="419100" cy="4191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2296886" y="850900"/>
              <a:ext cx="419100" cy="4191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3095172" y="850900"/>
              <a:ext cx="419100" cy="4191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3893458" y="850900"/>
              <a:ext cx="419100" cy="4191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4691744" y="850900"/>
              <a:ext cx="419100" cy="4191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5490030" y="850900"/>
              <a:ext cx="419100" cy="4191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6288316" y="850900"/>
              <a:ext cx="419100" cy="4191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7086600" y="850900"/>
              <a:ext cx="419100" cy="4191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292682" y="5410200"/>
            <a:ext cx="6007100" cy="419100"/>
            <a:chOff x="1498600" y="850900"/>
            <a:chExt cx="6007100" cy="419100"/>
          </a:xfrm>
          <a:solidFill>
            <a:schemeClr val="accent1"/>
          </a:solidFill>
        </p:grpSpPr>
        <p:sp>
          <p:nvSpPr>
            <p:cNvPr id="58" name="Oval 57"/>
            <p:cNvSpPr/>
            <p:nvPr/>
          </p:nvSpPr>
          <p:spPr>
            <a:xfrm>
              <a:off x="1498600" y="850900"/>
              <a:ext cx="419100" cy="4191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2296886" y="850900"/>
              <a:ext cx="419100" cy="4191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3095172" y="850900"/>
              <a:ext cx="419100" cy="4191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3893458" y="850900"/>
              <a:ext cx="419100" cy="4191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4691744" y="850900"/>
              <a:ext cx="419100" cy="4191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5490030" y="850900"/>
              <a:ext cx="419100" cy="4191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6288316" y="850900"/>
              <a:ext cx="419100" cy="4191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7086600" y="850900"/>
              <a:ext cx="419100" cy="4191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463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309008" y="850900"/>
            <a:ext cx="6007100" cy="419100"/>
            <a:chOff x="1498600" y="850900"/>
            <a:chExt cx="6007100" cy="419100"/>
          </a:xfrm>
        </p:grpSpPr>
        <p:sp>
          <p:nvSpPr>
            <p:cNvPr id="4" name="Oval 3"/>
            <p:cNvSpPr/>
            <p:nvPr/>
          </p:nvSpPr>
          <p:spPr>
            <a:xfrm>
              <a:off x="1498600" y="850900"/>
              <a:ext cx="419100" cy="419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2296886" y="850900"/>
              <a:ext cx="419100" cy="4191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095172" y="850900"/>
              <a:ext cx="419100" cy="4191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893458" y="850900"/>
              <a:ext cx="419100" cy="4191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4691744" y="850900"/>
              <a:ext cx="419100" cy="4191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490030" y="850900"/>
              <a:ext cx="419100" cy="4191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6288316" y="850900"/>
              <a:ext cx="419100" cy="4191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7086600" y="850900"/>
              <a:ext cx="419100" cy="419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309008" y="1720850"/>
            <a:ext cx="6007100" cy="419100"/>
            <a:chOff x="1498600" y="850900"/>
            <a:chExt cx="6007100" cy="419100"/>
          </a:xfrm>
        </p:grpSpPr>
        <p:sp>
          <p:nvSpPr>
            <p:cNvPr id="22" name="Oval 21"/>
            <p:cNvSpPr/>
            <p:nvPr/>
          </p:nvSpPr>
          <p:spPr>
            <a:xfrm>
              <a:off x="1498600" y="850900"/>
              <a:ext cx="419100" cy="419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296886" y="850900"/>
              <a:ext cx="419100" cy="419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3095172" y="850900"/>
              <a:ext cx="419100" cy="419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3893458" y="850900"/>
              <a:ext cx="419100" cy="419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4691744" y="850900"/>
              <a:ext cx="419100" cy="419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5490030" y="850900"/>
              <a:ext cx="419100" cy="419100"/>
            </a:xfrm>
            <a:prstGeom prst="ellipse">
              <a:avLst/>
            </a:prstGeom>
            <a:solidFill>
              <a:srgbClr val="FD3E3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6288316" y="850900"/>
              <a:ext cx="419100" cy="419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7086600" y="850900"/>
              <a:ext cx="419100" cy="419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303566" y="3597275"/>
            <a:ext cx="6007100" cy="419100"/>
            <a:chOff x="1498600" y="850900"/>
            <a:chExt cx="6007100" cy="419100"/>
          </a:xfrm>
        </p:grpSpPr>
        <p:sp>
          <p:nvSpPr>
            <p:cNvPr id="31" name="Oval 30"/>
            <p:cNvSpPr/>
            <p:nvPr/>
          </p:nvSpPr>
          <p:spPr>
            <a:xfrm>
              <a:off x="1498600" y="850900"/>
              <a:ext cx="419100" cy="419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296886" y="850900"/>
              <a:ext cx="419100" cy="419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095172" y="850900"/>
              <a:ext cx="419100" cy="419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3893458" y="850900"/>
              <a:ext cx="419100" cy="419100"/>
            </a:xfrm>
            <a:prstGeom prst="ellipse">
              <a:avLst/>
            </a:prstGeom>
            <a:solidFill>
              <a:srgbClr val="FD3E3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4691744" y="850900"/>
              <a:ext cx="419100" cy="419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5490030" y="850900"/>
              <a:ext cx="419100" cy="419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6288316" y="850900"/>
              <a:ext cx="419100" cy="419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7086600" y="850900"/>
              <a:ext cx="419100" cy="419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292682" y="4540250"/>
            <a:ext cx="6007100" cy="419100"/>
            <a:chOff x="1498600" y="850900"/>
            <a:chExt cx="6007100" cy="419100"/>
          </a:xfrm>
        </p:grpSpPr>
        <p:sp>
          <p:nvSpPr>
            <p:cNvPr id="40" name="Oval 39"/>
            <p:cNvSpPr/>
            <p:nvPr/>
          </p:nvSpPr>
          <p:spPr>
            <a:xfrm>
              <a:off x="1498600" y="850900"/>
              <a:ext cx="419100" cy="419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2296886" y="850900"/>
              <a:ext cx="419100" cy="419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3095172" y="850900"/>
              <a:ext cx="419100" cy="419100"/>
            </a:xfrm>
            <a:prstGeom prst="ellipse">
              <a:avLst/>
            </a:prstGeom>
            <a:solidFill>
              <a:srgbClr val="FD3E3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3893458" y="850900"/>
              <a:ext cx="419100" cy="419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691744" y="850900"/>
              <a:ext cx="419100" cy="419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490030" y="850900"/>
              <a:ext cx="419100" cy="419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6288316" y="850900"/>
              <a:ext cx="419100" cy="419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7086600" y="850900"/>
              <a:ext cx="419100" cy="419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303566" y="2695575"/>
            <a:ext cx="6007100" cy="419100"/>
            <a:chOff x="1498600" y="850900"/>
            <a:chExt cx="6007100" cy="419100"/>
          </a:xfrm>
        </p:grpSpPr>
        <p:sp>
          <p:nvSpPr>
            <p:cNvPr id="49" name="Oval 48"/>
            <p:cNvSpPr/>
            <p:nvPr/>
          </p:nvSpPr>
          <p:spPr>
            <a:xfrm>
              <a:off x="1498600" y="850900"/>
              <a:ext cx="419100" cy="419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2296886" y="850900"/>
              <a:ext cx="419100" cy="419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3095172" y="850900"/>
              <a:ext cx="419100" cy="419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3893458" y="850900"/>
              <a:ext cx="419100" cy="419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4691744" y="850900"/>
              <a:ext cx="419100" cy="419100"/>
            </a:xfrm>
            <a:prstGeom prst="ellipse">
              <a:avLst/>
            </a:prstGeom>
            <a:solidFill>
              <a:srgbClr val="FD3E3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5490030" y="850900"/>
              <a:ext cx="419100" cy="419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6288316" y="850900"/>
              <a:ext cx="419100" cy="419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7086600" y="850900"/>
              <a:ext cx="419100" cy="419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292682" y="5410200"/>
            <a:ext cx="6007100" cy="419100"/>
            <a:chOff x="1498600" y="850900"/>
            <a:chExt cx="6007100" cy="419100"/>
          </a:xfrm>
        </p:grpSpPr>
        <p:sp>
          <p:nvSpPr>
            <p:cNvPr id="58" name="Oval 57"/>
            <p:cNvSpPr/>
            <p:nvPr/>
          </p:nvSpPr>
          <p:spPr>
            <a:xfrm>
              <a:off x="1498600" y="850900"/>
              <a:ext cx="419100" cy="419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2296886" y="850900"/>
              <a:ext cx="419100" cy="419100"/>
            </a:xfrm>
            <a:prstGeom prst="ellipse">
              <a:avLst/>
            </a:prstGeom>
            <a:solidFill>
              <a:srgbClr val="FD3E3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3095172" y="850900"/>
              <a:ext cx="419100" cy="419100"/>
            </a:xfrm>
            <a:prstGeom prst="ellipse">
              <a:avLst/>
            </a:prstGeom>
            <a:solidFill>
              <a:srgbClr val="FD3E3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3893458" y="850900"/>
              <a:ext cx="419100" cy="419100"/>
            </a:xfrm>
            <a:prstGeom prst="ellipse">
              <a:avLst/>
            </a:prstGeom>
            <a:solidFill>
              <a:srgbClr val="FD3E3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4691744" y="850900"/>
              <a:ext cx="419100" cy="419100"/>
            </a:xfrm>
            <a:prstGeom prst="ellipse">
              <a:avLst/>
            </a:prstGeom>
            <a:solidFill>
              <a:srgbClr val="FD3E3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5490030" y="850900"/>
              <a:ext cx="419100" cy="419100"/>
            </a:xfrm>
            <a:prstGeom prst="ellipse">
              <a:avLst/>
            </a:prstGeom>
            <a:solidFill>
              <a:srgbClr val="FD3E3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6288316" y="850900"/>
              <a:ext cx="419100" cy="419100"/>
            </a:xfrm>
            <a:prstGeom prst="ellipse">
              <a:avLst/>
            </a:prstGeom>
            <a:solidFill>
              <a:srgbClr val="FD3E3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7086600" y="850900"/>
              <a:ext cx="419100" cy="419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123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ho_bill_close_c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0800000">
            <a:off x="2395538" y="631365"/>
            <a:ext cx="4652962" cy="5609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4594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ho_bill_close_c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95538" y="631365"/>
            <a:ext cx="4652962" cy="5609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1919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>
          <a:xfrm>
            <a:off x="544513" y="25527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Organization of Visual Objects</a:t>
            </a:r>
            <a:br>
              <a:rPr lang="en-US" dirty="0" smtClean="0"/>
            </a:br>
            <a:r>
              <a:rPr lang="en-US" dirty="0" smtClean="0"/>
              <a:t>Visual Patterns</a:t>
            </a:r>
          </a:p>
        </p:txBody>
      </p:sp>
    </p:spTree>
    <p:extLst>
      <p:ext uri="{BB962C8B-B14F-4D97-AF65-F5344CB8AC3E}">
        <p14:creationId xmlns:p14="http://schemas.microsoft.com/office/powerpoint/2010/main" val="139360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4" y="1657350"/>
            <a:ext cx="8131175" cy="2773363"/>
          </a:xfrm>
        </p:spPr>
        <p:txBody>
          <a:bodyPr/>
          <a:lstStyle/>
          <a:p>
            <a:r>
              <a:rPr lang="en-US" dirty="0" smtClean="0"/>
              <a:t>Finding </a:t>
            </a:r>
            <a:r>
              <a:rPr lang="en-US" dirty="0"/>
              <a:t>patterns is key to information visualization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Expertise often is </a:t>
            </a:r>
            <a:r>
              <a:rPr lang="en-US" dirty="0"/>
              <a:t>about understanding </a:t>
            </a:r>
            <a:r>
              <a:rPr lang="en-US" dirty="0" smtClean="0"/>
              <a:t>visual patterns.</a:t>
            </a:r>
          </a:p>
          <a:p>
            <a:r>
              <a:rPr lang="en-US" dirty="0" smtClean="0"/>
              <a:t>Both top-down and bottom-up processes are involved. </a:t>
            </a:r>
          </a:p>
          <a:p>
            <a:pPr lvl="1"/>
            <a:r>
              <a:rPr lang="en-US" dirty="0" smtClean="0"/>
              <a:t>Top-down: visual search is guided by a rough idea what the pattern is about.</a:t>
            </a:r>
          </a:p>
          <a:p>
            <a:pPr lvl="1"/>
            <a:r>
              <a:rPr lang="en-US" dirty="0" smtClean="0"/>
              <a:t>Bottom-up: visual pattern is deducted from external information.</a:t>
            </a:r>
            <a:endParaRPr lang="en-US" dirty="0"/>
          </a:p>
          <a:p>
            <a:endParaRPr lang="en-US" dirty="0"/>
          </a:p>
        </p:txBody>
      </p:sp>
      <p:sp>
        <p:nvSpPr>
          <p:cNvPr id="44646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Patterns </a:t>
            </a:r>
            <a:r>
              <a:rPr lang="en-US" dirty="0"/>
              <a:t>Are Important!</a:t>
            </a:r>
          </a:p>
        </p:txBody>
      </p:sp>
    </p:spTree>
    <p:extLst>
      <p:ext uri="{BB962C8B-B14F-4D97-AF65-F5344CB8AC3E}">
        <p14:creationId xmlns:p14="http://schemas.microsoft.com/office/powerpoint/2010/main" val="6638770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10" name="Rectangle 2"/>
          <p:cNvSpPr>
            <a:spLocks noGrp="1" noChangeArrowheads="1"/>
          </p:cNvSpPr>
          <p:nvPr>
            <p:ph type="title"/>
          </p:nvPr>
        </p:nvSpPr>
        <p:spPr>
          <a:xfrm>
            <a:off x="393700" y="511175"/>
            <a:ext cx="8153400" cy="579438"/>
          </a:xfrm>
        </p:spPr>
        <p:txBody>
          <a:bodyPr/>
          <a:lstStyle/>
          <a:p>
            <a:r>
              <a:rPr lang="en-US"/>
              <a:t>Static Patterns</a:t>
            </a:r>
          </a:p>
        </p:txBody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8938" y="1277938"/>
            <a:ext cx="7239000" cy="4911725"/>
          </a:xfrm>
        </p:spPr>
        <p:txBody>
          <a:bodyPr/>
          <a:lstStyle/>
          <a:p>
            <a:r>
              <a:rPr lang="en-US" dirty="0" smtClean="0"/>
              <a:t>Gestalt </a:t>
            </a:r>
            <a:r>
              <a:rPr lang="en-US" dirty="0"/>
              <a:t>Laws </a:t>
            </a:r>
          </a:p>
          <a:p>
            <a:pPr lvl="1"/>
            <a:r>
              <a:rPr lang="en-US" dirty="0" smtClean="0"/>
              <a:t>Proximity</a:t>
            </a:r>
            <a:endParaRPr lang="en-US" dirty="0"/>
          </a:p>
          <a:p>
            <a:pPr lvl="1"/>
            <a:r>
              <a:rPr lang="en-US" dirty="0"/>
              <a:t>Similarity</a:t>
            </a:r>
          </a:p>
          <a:p>
            <a:pPr lvl="1"/>
            <a:r>
              <a:rPr lang="en-US" dirty="0"/>
              <a:t>Continuity</a:t>
            </a:r>
          </a:p>
          <a:p>
            <a:pPr lvl="1"/>
            <a:r>
              <a:rPr lang="en-US" dirty="0"/>
              <a:t>Symmetry</a:t>
            </a:r>
          </a:p>
          <a:p>
            <a:pPr lvl="1"/>
            <a:r>
              <a:rPr lang="en-US" dirty="0"/>
              <a:t>Closure</a:t>
            </a:r>
          </a:p>
          <a:p>
            <a:pPr lvl="1"/>
            <a:r>
              <a:rPr lang="en-US" dirty="0"/>
              <a:t>Relative Size</a:t>
            </a:r>
          </a:p>
          <a:p>
            <a:pPr lvl="1"/>
            <a:r>
              <a:rPr lang="en-US" dirty="0"/>
              <a:t>Figure and Ground</a:t>
            </a:r>
          </a:p>
        </p:txBody>
      </p:sp>
    </p:spTree>
    <p:extLst>
      <p:ext uri="{BB962C8B-B14F-4D97-AF65-F5344CB8AC3E}">
        <p14:creationId xmlns:p14="http://schemas.microsoft.com/office/powerpoint/2010/main" val="30934142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ChangeArrowheads="1"/>
          </p:cNvSpPr>
          <p:nvPr/>
        </p:nvSpPr>
        <p:spPr bwMode="auto">
          <a:xfrm>
            <a:off x="533400" y="3048000"/>
            <a:ext cx="8229600" cy="34290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4659" name="Rectangle 3"/>
          <p:cNvSpPr>
            <a:spLocks noGrp="1" noChangeArrowheads="1"/>
          </p:cNvSpPr>
          <p:nvPr>
            <p:ph type="title"/>
          </p:nvPr>
        </p:nvSpPr>
        <p:spPr>
          <a:xfrm>
            <a:off x="393700" y="396875"/>
            <a:ext cx="8153400" cy="762000"/>
          </a:xfrm>
        </p:spPr>
        <p:txBody>
          <a:bodyPr/>
          <a:lstStyle/>
          <a:p>
            <a:r>
              <a:rPr lang="en-US"/>
              <a:t>Proximity</a:t>
            </a:r>
          </a:p>
        </p:txBody>
      </p:sp>
      <p:graphicFrame>
        <p:nvGraphicFramePr>
          <p:cNvPr id="454662" name="Object 6"/>
          <p:cNvGraphicFramePr>
            <a:graphicFrameLocks noChangeAspect="1"/>
          </p:cNvGraphicFramePr>
          <p:nvPr/>
        </p:nvGraphicFramePr>
        <p:xfrm>
          <a:off x="5181600" y="3429000"/>
          <a:ext cx="2743200" cy="257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Document" r:id="rId4" imgW="1477080" imgH="1384200" progId="KWPS.Document.9">
                  <p:embed/>
                </p:oleObj>
              </mc:Choice>
              <mc:Fallback>
                <p:oleObj name="Document" r:id="rId4" imgW="1477080" imgH="1384200" progId="KWPS.Document.9">
                  <p:embed/>
                  <p:pic>
                    <p:nvPicPr>
                      <p:cNvPr id="45466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3429000"/>
                        <a:ext cx="2743200" cy="2571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4663" name="Rectangle 7"/>
          <p:cNvSpPr>
            <a:spLocks noChangeArrowheads="1"/>
          </p:cNvSpPr>
          <p:nvPr/>
        </p:nvSpPr>
        <p:spPr bwMode="auto">
          <a:xfrm>
            <a:off x="1985963" y="26908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4664" name="Rectangle 8"/>
          <p:cNvSpPr>
            <a:spLocks noChangeArrowheads="1"/>
          </p:cNvSpPr>
          <p:nvPr/>
        </p:nvSpPr>
        <p:spPr bwMode="auto">
          <a:xfrm>
            <a:off x="645834688" y="732596325"/>
            <a:ext cx="2794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3100">
                <a:solidFill>
                  <a:srgbClr val="000000"/>
                </a:solidFill>
                <a:latin typeface="Times" pitchFamily="18" charset="0"/>
              </a:rPr>
              <a:t>a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454665" name="Line 9"/>
          <p:cNvSpPr>
            <a:spLocks noChangeShapeType="1"/>
          </p:cNvSpPr>
          <p:nvPr/>
        </p:nvSpPr>
        <p:spPr bwMode="auto">
          <a:xfrm>
            <a:off x="-689068663" y="-773958638"/>
            <a:ext cx="1588" cy="1588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4666" name="Oval 10"/>
          <p:cNvSpPr>
            <a:spLocks noChangeArrowheads="1"/>
          </p:cNvSpPr>
          <p:nvPr/>
        </p:nvSpPr>
        <p:spPr bwMode="auto">
          <a:xfrm>
            <a:off x="1657350" y="4338638"/>
            <a:ext cx="150813" cy="171450"/>
          </a:xfrm>
          <a:prstGeom prst="ellipse">
            <a:avLst/>
          </a:pr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4667" name="Oval 11"/>
          <p:cNvSpPr>
            <a:spLocks noChangeArrowheads="1"/>
          </p:cNvSpPr>
          <p:nvPr/>
        </p:nvSpPr>
        <p:spPr bwMode="auto">
          <a:xfrm>
            <a:off x="1916113" y="4460875"/>
            <a:ext cx="150812" cy="169863"/>
          </a:xfrm>
          <a:prstGeom prst="ellipse">
            <a:avLst/>
          </a:pr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4668" name="Oval 12"/>
          <p:cNvSpPr>
            <a:spLocks noChangeArrowheads="1"/>
          </p:cNvSpPr>
          <p:nvPr/>
        </p:nvSpPr>
        <p:spPr bwMode="auto">
          <a:xfrm>
            <a:off x="1636713" y="4654550"/>
            <a:ext cx="150812" cy="171450"/>
          </a:xfrm>
          <a:prstGeom prst="ellipse">
            <a:avLst/>
          </a:pr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4669" name="Oval 13"/>
          <p:cNvSpPr>
            <a:spLocks noChangeArrowheads="1"/>
          </p:cNvSpPr>
          <p:nvPr/>
        </p:nvSpPr>
        <p:spPr bwMode="auto">
          <a:xfrm>
            <a:off x="2368550" y="5262563"/>
            <a:ext cx="150813" cy="169862"/>
          </a:xfrm>
          <a:prstGeom prst="ellipse">
            <a:avLst/>
          </a:pr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4670" name="Oval 14"/>
          <p:cNvSpPr>
            <a:spLocks noChangeArrowheads="1"/>
          </p:cNvSpPr>
          <p:nvPr/>
        </p:nvSpPr>
        <p:spPr bwMode="auto">
          <a:xfrm>
            <a:off x="2713038" y="4922838"/>
            <a:ext cx="150812" cy="169862"/>
          </a:xfrm>
          <a:prstGeom prst="ellipse">
            <a:avLst/>
          </a:pr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4671" name="Oval 15"/>
          <p:cNvSpPr>
            <a:spLocks noChangeArrowheads="1"/>
          </p:cNvSpPr>
          <p:nvPr/>
        </p:nvSpPr>
        <p:spPr bwMode="auto">
          <a:xfrm>
            <a:off x="2647950" y="5627688"/>
            <a:ext cx="150813" cy="169862"/>
          </a:xfrm>
          <a:prstGeom prst="ellipse">
            <a:avLst/>
          </a:pr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4672" name="Oval 16"/>
          <p:cNvSpPr>
            <a:spLocks noChangeArrowheads="1"/>
          </p:cNvSpPr>
          <p:nvPr/>
        </p:nvSpPr>
        <p:spPr bwMode="auto">
          <a:xfrm>
            <a:off x="2755900" y="5286375"/>
            <a:ext cx="150813" cy="171450"/>
          </a:xfrm>
          <a:prstGeom prst="ellipse">
            <a:avLst/>
          </a:pr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523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738" y="266700"/>
            <a:ext cx="8772525" cy="666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Proximity</a:t>
            </a:r>
          </a:p>
        </p:txBody>
      </p:sp>
      <p:grpSp>
        <p:nvGrpSpPr>
          <p:cNvPr id="2" name="Group 70"/>
          <p:cNvGrpSpPr>
            <a:grpSpLocks/>
          </p:cNvGrpSpPr>
          <p:nvPr/>
        </p:nvGrpSpPr>
        <p:grpSpPr bwMode="auto">
          <a:xfrm>
            <a:off x="423863" y="2657475"/>
            <a:ext cx="3830637" cy="2154238"/>
            <a:chOff x="821" y="1663"/>
            <a:chExt cx="2413" cy="1357"/>
          </a:xfrm>
        </p:grpSpPr>
        <p:grpSp>
          <p:nvGrpSpPr>
            <p:cNvPr id="3" name="Group 13"/>
            <p:cNvGrpSpPr>
              <a:grpSpLocks/>
            </p:cNvGrpSpPr>
            <p:nvPr/>
          </p:nvGrpSpPr>
          <p:grpSpPr bwMode="auto">
            <a:xfrm>
              <a:off x="821" y="1663"/>
              <a:ext cx="2413" cy="109"/>
              <a:chOff x="821" y="1663"/>
              <a:chExt cx="2413" cy="109"/>
            </a:xfrm>
          </p:grpSpPr>
          <p:sp>
            <p:nvSpPr>
              <p:cNvPr id="456710" name="Oval 6"/>
              <p:cNvSpPr>
                <a:spLocks noChangeArrowheads="1"/>
              </p:cNvSpPr>
              <p:nvPr/>
            </p:nvSpPr>
            <p:spPr bwMode="auto">
              <a:xfrm>
                <a:off x="821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11" name="Oval 7"/>
              <p:cNvSpPr>
                <a:spLocks noChangeArrowheads="1"/>
              </p:cNvSpPr>
              <p:nvPr/>
            </p:nvSpPr>
            <p:spPr bwMode="auto">
              <a:xfrm>
                <a:off x="1205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12" name="Oval 8"/>
              <p:cNvSpPr>
                <a:spLocks noChangeArrowheads="1"/>
              </p:cNvSpPr>
              <p:nvPr/>
            </p:nvSpPr>
            <p:spPr bwMode="auto">
              <a:xfrm>
                <a:off x="1589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13" name="Oval 9"/>
              <p:cNvSpPr>
                <a:spLocks noChangeArrowheads="1"/>
              </p:cNvSpPr>
              <p:nvPr/>
            </p:nvSpPr>
            <p:spPr bwMode="auto">
              <a:xfrm>
                <a:off x="1973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14" name="Oval 10"/>
              <p:cNvSpPr>
                <a:spLocks noChangeArrowheads="1"/>
              </p:cNvSpPr>
              <p:nvPr/>
            </p:nvSpPr>
            <p:spPr bwMode="auto">
              <a:xfrm>
                <a:off x="2357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15" name="Oval 11"/>
              <p:cNvSpPr>
                <a:spLocks noChangeArrowheads="1"/>
              </p:cNvSpPr>
              <p:nvPr/>
            </p:nvSpPr>
            <p:spPr bwMode="auto">
              <a:xfrm>
                <a:off x="2741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16" name="Oval 12"/>
              <p:cNvSpPr>
                <a:spLocks noChangeArrowheads="1"/>
              </p:cNvSpPr>
              <p:nvPr/>
            </p:nvSpPr>
            <p:spPr bwMode="auto">
              <a:xfrm>
                <a:off x="3125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" name="Group 14"/>
            <p:cNvGrpSpPr>
              <a:grpSpLocks/>
            </p:cNvGrpSpPr>
            <p:nvPr/>
          </p:nvGrpSpPr>
          <p:grpSpPr bwMode="auto">
            <a:xfrm>
              <a:off x="821" y="1841"/>
              <a:ext cx="2413" cy="109"/>
              <a:chOff x="821" y="1663"/>
              <a:chExt cx="2413" cy="109"/>
            </a:xfrm>
          </p:grpSpPr>
          <p:sp>
            <p:nvSpPr>
              <p:cNvPr id="456719" name="Oval 15"/>
              <p:cNvSpPr>
                <a:spLocks noChangeArrowheads="1"/>
              </p:cNvSpPr>
              <p:nvPr/>
            </p:nvSpPr>
            <p:spPr bwMode="auto">
              <a:xfrm>
                <a:off x="821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20" name="Oval 16"/>
              <p:cNvSpPr>
                <a:spLocks noChangeArrowheads="1"/>
              </p:cNvSpPr>
              <p:nvPr/>
            </p:nvSpPr>
            <p:spPr bwMode="auto">
              <a:xfrm>
                <a:off x="1205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21" name="Oval 17"/>
              <p:cNvSpPr>
                <a:spLocks noChangeArrowheads="1"/>
              </p:cNvSpPr>
              <p:nvPr/>
            </p:nvSpPr>
            <p:spPr bwMode="auto">
              <a:xfrm>
                <a:off x="1589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22" name="Oval 18"/>
              <p:cNvSpPr>
                <a:spLocks noChangeArrowheads="1"/>
              </p:cNvSpPr>
              <p:nvPr/>
            </p:nvSpPr>
            <p:spPr bwMode="auto">
              <a:xfrm>
                <a:off x="1973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23" name="Oval 19"/>
              <p:cNvSpPr>
                <a:spLocks noChangeArrowheads="1"/>
              </p:cNvSpPr>
              <p:nvPr/>
            </p:nvSpPr>
            <p:spPr bwMode="auto">
              <a:xfrm>
                <a:off x="2357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24" name="Oval 20"/>
              <p:cNvSpPr>
                <a:spLocks noChangeArrowheads="1"/>
              </p:cNvSpPr>
              <p:nvPr/>
            </p:nvSpPr>
            <p:spPr bwMode="auto">
              <a:xfrm>
                <a:off x="2741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25" name="Oval 21"/>
              <p:cNvSpPr>
                <a:spLocks noChangeArrowheads="1"/>
              </p:cNvSpPr>
              <p:nvPr/>
            </p:nvSpPr>
            <p:spPr bwMode="auto">
              <a:xfrm>
                <a:off x="3125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" name="Group 22"/>
            <p:cNvGrpSpPr>
              <a:grpSpLocks/>
            </p:cNvGrpSpPr>
            <p:nvPr/>
          </p:nvGrpSpPr>
          <p:grpSpPr bwMode="auto">
            <a:xfrm>
              <a:off x="821" y="2019"/>
              <a:ext cx="2413" cy="109"/>
              <a:chOff x="821" y="1663"/>
              <a:chExt cx="2413" cy="109"/>
            </a:xfrm>
          </p:grpSpPr>
          <p:sp>
            <p:nvSpPr>
              <p:cNvPr id="456727" name="Oval 23"/>
              <p:cNvSpPr>
                <a:spLocks noChangeArrowheads="1"/>
              </p:cNvSpPr>
              <p:nvPr/>
            </p:nvSpPr>
            <p:spPr bwMode="auto">
              <a:xfrm>
                <a:off x="821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28" name="Oval 24"/>
              <p:cNvSpPr>
                <a:spLocks noChangeArrowheads="1"/>
              </p:cNvSpPr>
              <p:nvPr/>
            </p:nvSpPr>
            <p:spPr bwMode="auto">
              <a:xfrm>
                <a:off x="1205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29" name="Oval 25"/>
              <p:cNvSpPr>
                <a:spLocks noChangeArrowheads="1"/>
              </p:cNvSpPr>
              <p:nvPr/>
            </p:nvSpPr>
            <p:spPr bwMode="auto">
              <a:xfrm>
                <a:off x="1589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30" name="Oval 26"/>
              <p:cNvSpPr>
                <a:spLocks noChangeArrowheads="1"/>
              </p:cNvSpPr>
              <p:nvPr/>
            </p:nvSpPr>
            <p:spPr bwMode="auto">
              <a:xfrm>
                <a:off x="1973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31" name="Oval 27"/>
              <p:cNvSpPr>
                <a:spLocks noChangeArrowheads="1"/>
              </p:cNvSpPr>
              <p:nvPr/>
            </p:nvSpPr>
            <p:spPr bwMode="auto">
              <a:xfrm>
                <a:off x="2357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32" name="Oval 28"/>
              <p:cNvSpPr>
                <a:spLocks noChangeArrowheads="1"/>
              </p:cNvSpPr>
              <p:nvPr/>
            </p:nvSpPr>
            <p:spPr bwMode="auto">
              <a:xfrm>
                <a:off x="2741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33" name="Oval 29"/>
              <p:cNvSpPr>
                <a:spLocks noChangeArrowheads="1"/>
              </p:cNvSpPr>
              <p:nvPr/>
            </p:nvSpPr>
            <p:spPr bwMode="auto">
              <a:xfrm>
                <a:off x="3125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" name="Group 30"/>
            <p:cNvGrpSpPr>
              <a:grpSpLocks/>
            </p:cNvGrpSpPr>
            <p:nvPr/>
          </p:nvGrpSpPr>
          <p:grpSpPr bwMode="auto">
            <a:xfrm>
              <a:off x="821" y="2197"/>
              <a:ext cx="2413" cy="109"/>
              <a:chOff x="821" y="1663"/>
              <a:chExt cx="2413" cy="109"/>
            </a:xfrm>
          </p:grpSpPr>
          <p:sp>
            <p:nvSpPr>
              <p:cNvPr id="456735" name="Oval 31"/>
              <p:cNvSpPr>
                <a:spLocks noChangeArrowheads="1"/>
              </p:cNvSpPr>
              <p:nvPr/>
            </p:nvSpPr>
            <p:spPr bwMode="auto">
              <a:xfrm>
                <a:off x="821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36" name="Oval 32"/>
              <p:cNvSpPr>
                <a:spLocks noChangeArrowheads="1"/>
              </p:cNvSpPr>
              <p:nvPr/>
            </p:nvSpPr>
            <p:spPr bwMode="auto">
              <a:xfrm>
                <a:off x="1205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37" name="Oval 33"/>
              <p:cNvSpPr>
                <a:spLocks noChangeArrowheads="1"/>
              </p:cNvSpPr>
              <p:nvPr/>
            </p:nvSpPr>
            <p:spPr bwMode="auto">
              <a:xfrm>
                <a:off x="1589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38" name="Oval 34"/>
              <p:cNvSpPr>
                <a:spLocks noChangeArrowheads="1"/>
              </p:cNvSpPr>
              <p:nvPr/>
            </p:nvSpPr>
            <p:spPr bwMode="auto">
              <a:xfrm>
                <a:off x="1973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39" name="Oval 35"/>
              <p:cNvSpPr>
                <a:spLocks noChangeArrowheads="1"/>
              </p:cNvSpPr>
              <p:nvPr/>
            </p:nvSpPr>
            <p:spPr bwMode="auto">
              <a:xfrm>
                <a:off x="2357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40" name="Oval 36"/>
              <p:cNvSpPr>
                <a:spLocks noChangeArrowheads="1"/>
              </p:cNvSpPr>
              <p:nvPr/>
            </p:nvSpPr>
            <p:spPr bwMode="auto">
              <a:xfrm>
                <a:off x="2741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41" name="Oval 37"/>
              <p:cNvSpPr>
                <a:spLocks noChangeArrowheads="1"/>
              </p:cNvSpPr>
              <p:nvPr/>
            </p:nvSpPr>
            <p:spPr bwMode="auto">
              <a:xfrm>
                <a:off x="3125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" name="Group 38"/>
            <p:cNvGrpSpPr>
              <a:grpSpLocks/>
            </p:cNvGrpSpPr>
            <p:nvPr/>
          </p:nvGrpSpPr>
          <p:grpSpPr bwMode="auto">
            <a:xfrm>
              <a:off x="821" y="2376"/>
              <a:ext cx="2413" cy="109"/>
              <a:chOff x="821" y="1663"/>
              <a:chExt cx="2413" cy="109"/>
            </a:xfrm>
          </p:grpSpPr>
          <p:sp>
            <p:nvSpPr>
              <p:cNvPr id="456743" name="Oval 39"/>
              <p:cNvSpPr>
                <a:spLocks noChangeArrowheads="1"/>
              </p:cNvSpPr>
              <p:nvPr/>
            </p:nvSpPr>
            <p:spPr bwMode="auto">
              <a:xfrm>
                <a:off x="821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44" name="Oval 40"/>
              <p:cNvSpPr>
                <a:spLocks noChangeArrowheads="1"/>
              </p:cNvSpPr>
              <p:nvPr/>
            </p:nvSpPr>
            <p:spPr bwMode="auto">
              <a:xfrm>
                <a:off x="1205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45" name="Oval 41"/>
              <p:cNvSpPr>
                <a:spLocks noChangeArrowheads="1"/>
              </p:cNvSpPr>
              <p:nvPr/>
            </p:nvSpPr>
            <p:spPr bwMode="auto">
              <a:xfrm>
                <a:off x="1589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46" name="Oval 42"/>
              <p:cNvSpPr>
                <a:spLocks noChangeArrowheads="1"/>
              </p:cNvSpPr>
              <p:nvPr/>
            </p:nvSpPr>
            <p:spPr bwMode="auto">
              <a:xfrm>
                <a:off x="1973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47" name="Oval 43"/>
              <p:cNvSpPr>
                <a:spLocks noChangeArrowheads="1"/>
              </p:cNvSpPr>
              <p:nvPr/>
            </p:nvSpPr>
            <p:spPr bwMode="auto">
              <a:xfrm>
                <a:off x="2357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48" name="Oval 44"/>
              <p:cNvSpPr>
                <a:spLocks noChangeArrowheads="1"/>
              </p:cNvSpPr>
              <p:nvPr/>
            </p:nvSpPr>
            <p:spPr bwMode="auto">
              <a:xfrm>
                <a:off x="2741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49" name="Oval 45"/>
              <p:cNvSpPr>
                <a:spLocks noChangeArrowheads="1"/>
              </p:cNvSpPr>
              <p:nvPr/>
            </p:nvSpPr>
            <p:spPr bwMode="auto">
              <a:xfrm>
                <a:off x="3125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46"/>
            <p:cNvGrpSpPr>
              <a:grpSpLocks/>
            </p:cNvGrpSpPr>
            <p:nvPr/>
          </p:nvGrpSpPr>
          <p:grpSpPr bwMode="auto">
            <a:xfrm>
              <a:off x="821" y="2554"/>
              <a:ext cx="2413" cy="109"/>
              <a:chOff x="821" y="1663"/>
              <a:chExt cx="2413" cy="109"/>
            </a:xfrm>
          </p:grpSpPr>
          <p:sp>
            <p:nvSpPr>
              <p:cNvPr id="456751" name="Oval 47"/>
              <p:cNvSpPr>
                <a:spLocks noChangeArrowheads="1"/>
              </p:cNvSpPr>
              <p:nvPr/>
            </p:nvSpPr>
            <p:spPr bwMode="auto">
              <a:xfrm>
                <a:off x="821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52" name="Oval 48"/>
              <p:cNvSpPr>
                <a:spLocks noChangeArrowheads="1"/>
              </p:cNvSpPr>
              <p:nvPr/>
            </p:nvSpPr>
            <p:spPr bwMode="auto">
              <a:xfrm>
                <a:off x="1205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53" name="Oval 49"/>
              <p:cNvSpPr>
                <a:spLocks noChangeArrowheads="1"/>
              </p:cNvSpPr>
              <p:nvPr/>
            </p:nvSpPr>
            <p:spPr bwMode="auto">
              <a:xfrm>
                <a:off x="1589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54" name="Oval 50"/>
              <p:cNvSpPr>
                <a:spLocks noChangeArrowheads="1"/>
              </p:cNvSpPr>
              <p:nvPr/>
            </p:nvSpPr>
            <p:spPr bwMode="auto">
              <a:xfrm>
                <a:off x="1973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55" name="Oval 51"/>
              <p:cNvSpPr>
                <a:spLocks noChangeArrowheads="1"/>
              </p:cNvSpPr>
              <p:nvPr/>
            </p:nvSpPr>
            <p:spPr bwMode="auto">
              <a:xfrm>
                <a:off x="2357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56" name="Oval 52"/>
              <p:cNvSpPr>
                <a:spLocks noChangeArrowheads="1"/>
              </p:cNvSpPr>
              <p:nvPr/>
            </p:nvSpPr>
            <p:spPr bwMode="auto">
              <a:xfrm>
                <a:off x="2741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57" name="Oval 53"/>
              <p:cNvSpPr>
                <a:spLocks noChangeArrowheads="1"/>
              </p:cNvSpPr>
              <p:nvPr/>
            </p:nvSpPr>
            <p:spPr bwMode="auto">
              <a:xfrm>
                <a:off x="3125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" name="Group 54"/>
            <p:cNvGrpSpPr>
              <a:grpSpLocks/>
            </p:cNvGrpSpPr>
            <p:nvPr/>
          </p:nvGrpSpPr>
          <p:grpSpPr bwMode="auto">
            <a:xfrm>
              <a:off x="821" y="2732"/>
              <a:ext cx="2413" cy="109"/>
              <a:chOff x="821" y="1663"/>
              <a:chExt cx="2413" cy="109"/>
            </a:xfrm>
          </p:grpSpPr>
          <p:sp>
            <p:nvSpPr>
              <p:cNvPr id="456759" name="Oval 55"/>
              <p:cNvSpPr>
                <a:spLocks noChangeArrowheads="1"/>
              </p:cNvSpPr>
              <p:nvPr/>
            </p:nvSpPr>
            <p:spPr bwMode="auto">
              <a:xfrm>
                <a:off x="821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60" name="Oval 56"/>
              <p:cNvSpPr>
                <a:spLocks noChangeArrowheads="1"/>
              </p:cNvSpPr>
              <p:nvPr/>
            </p:nvSpPr>
            <p:spPr bwMode="auto">
              <a:xfrm>
                <a:off x="1205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61" name="Oval 57"/>
              <p:cNvSpPr>
                <a:spLocks noChangeArrowheads="1"/>
              </p:cNvSpPr>
              <p:nvPr/>
            </p:nvSpPr>
            <p:spPr bwMode="auto">
              <a:xfrm>
                <a:off x="1589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62" name="Oval 58"/>
              <p:cNvSpPr>
                <a:spLocks noChangeArrowheads="1"/>
              </p:cNvSpPr>
              <p:nvPr/>
            </p:nvSpPr>
            <p:spPr bwMode="auto">
              <a:xfrm>
                <a:off x="1973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63" name="Oval 59"/>
              <p:cNvSpPr>
                <a:spLocks noChangeArrowheads="1"/>
              </p:cNvSpPr>
              <p:nvPr/>
            </p:nvSpPr>
            <p:spPr bwMode="auto">
              <a:xfrm>
                <a:off x="2357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64" name="Oval 60"/>
              <p:cNvSpPr>
                <a:spLocks noChangeArrowheads="1"/>
              </p:cNvSpPr>
              <p:nvPr/>
            </p:nvSpPr>
            <p:spPr bwMode="auto">
              <a:xfrm>
                <a:off x="2741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65" name="Oval 61"/>
              <p:cNvSpPr>
                <a:spLocks noChangeArrowheads="1"/>
              </p:cNvSpPr>
              <p:nvPr/>
            </p:nvSpPr>
            <p:spPr bwMode="auto">
              <a:xfrm>
                <a:off x="3125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" name="Group 62"/>
            <p:cNvGrpSpPr>
              <a:grpSpLocks/>
            </p:cNvGrpSpPr>
            <p:nvPr/>
          </p:nvGrpSpPr>
          <p:grpSpPr bwMode="auto">
            <a:xfrm>
              <a:off x="821" y="2911"/>
              <a:ext cx="2413" cy="109"/>
              <a:chOff x="821" y="1663"/>
              <a:chExt cx="2413" cy="109"/>
            </a:xfrm>
          </p:grpSpPr>
          <p:sp>
            <p:nvSpPr>
              <p:cNvPr id="456767" name="Oval 63"/>
              <p:cNvSpPr>
                <a:spLocks noChangeArrowheads="1"/>
              </p:cNvSpPr>
              <p:nvPr/>
            </p:nvSpPr>
            <p:spPr bwMode="auto">
              <a:xfrm>
                <a:off x="821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68" name="Oval 64"/>
              <p:cNvSpPr>
                <a:spLocks noChangeArrowheads="1"/>
              </p:cNvSpPr>
              <p:nvPr/>
            </p:nvSpPr>
            <p:spPr bwMode="auto">
              <a:xfrm>
                <a:off x="1205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69" name="Oval 65"/>
              <p:cNvSpPr>
                <a:spLocks noChangeArrowheads="1"/>
              </p:cNvSpPr>
              <p:nvPr/>
            </p:nvSpPr>
            <p:spPr bwMode="auto">
              <a:xfrm>
                <a:off x="1589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70" name="Oval 66"/>
              <p:cNvSpPr>
                <a:spLocks noChangeArrowheads="1"/>
              </p:cNvSpPr>
              <p:nvPr/>
            </p:nvSpPr>
            <p:spPr bwMode="auto">
              <a:xfrm>
                <a:off x="1973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71" name="Oval 67"/>
              <p:cNvSpPr>
                <a:spLocks noChangeArrowheads="1"/>
              </p:cNvSpPr>
              <p:nvPr/>
            </p:nvSpPr>
            <p:spPr bwMode="auto">
              <a:xfrm>
                <a:off x="2357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72" name="Oval 68"/>
              <p:cNvSpPr>
                <a:spLocks noChangeArrowheads="1"/>
              </p:cNvSpPr>
              <p:nvPr/>
            </p:nvSpPr>
            <p:spPr bwMode="auto">
              <a:xfrm>
                <a:off x="2741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73" name="Oval 69"/>
              <p:cNvSpPr>
                <a:spLocks noChangeArrowheads="1"/>
              </p:cNvSpPr>
              <p:nvPr/>
            </p:nvSpPr>
            <p:spPr bwMode="auto">
              <a:xfrm>
                <a:off x="3125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1" name="Group 71"/>
          <p:cNvGrpSpPr>
            <a:grpSpLocks/>
          </p:cNvGrpSpPr>
          <p:nvPr/>
        </p:nvGrpSpPr>
        <p:grpSpPr bwMode="auto">
          <a:xfrm rot="5400000">
            <a:off x="5000625" y="2914650"/>
            <a:ext cx="3830638" cy="2154238"/>
            <a:chOff x="821" y="1663"/>
            <a:chExt cx="2413" cy="1357"/>
          </a:xfrm>
        </p:grpSpPr>
        <p:grpSp>
          <p:nvGrpSpPr>
            <p:cNvPr id="12" name="Group 72"/>
            <p:cNvGrpSpPr>
              <a:grpSpLocks/>
            </p:cNvGrpSpPr>
            <p:nvPr/>
          </p:nvGrpSpPr>
          <p:grpSpPr bwMode="auto">
            <a:xfrm>
              <a:off x="821" y="1663"/>
              <a:ext cx="2413" cy="109"/>
              <a:chOff x="821" y="1663"/>
              <a:chExt cx="2413" cy="109"/>
            </a:xfrm>
          </p:grpSpPr>
          <p:sp>
            <p:nvSpPr>
              <p:cNvPr id="456777" name="Oval 73"/>
              <p:cNvSpPr>
                <a:spLocks noChangeArrowheads="1"/>
              </p:cNvSpPr>
              <p:nvPr/>
            </p:nvSpPr>
            <p:spPr bwMode="auto">
              <a:xfrm>
                <a:off x="821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78" name="Oval 74"/>
              <p:cNvSpPr>
                <a:spLocks noChangeArrowheads="1"/>
              </p:cNvSpPr>
              <p:nvPr/>
            </p:nvSpPr>
            <p:spPr bwMode="auto">
              <a:xfrm>
                <a:off x="1205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79" name="Oval 75"/>
              <p:cNvSpPr>
                <a:spLocks noChangeArrowheads="1"/>
              </p:cNvSpPr>
              <p:nvPr/>
            </p:nvSpPr>
            <p:spPr bwMode="auto">
              <a:xfrm>
                <a:off x="1589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80" name="Oval 76"/>
              <p:cNvSpPr>
                <a:spLocks noChangeArrowheads="1"/>
              </p:cNvSpPr>
              <p:nvPr/>
            </p:nvSpPr>
            <p:spPr bwMode="auto">
              <a:xfrm>
                <a:off x="1973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81" name="Oval 77"/>
              <p:cNvSpPr>
                <a:spLocks noChangeArrowheads="1"/>
              </p:cNvSpPr>
              <p:nvPr/>
            </p:nvSpPr>
            <p:spPr bwMode="auto">
              <a:xfrm>
                <a:off x="2357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82" name="Oval 78"/>
              <p:cNvSpPr>
                <a:spLocks noChangeArrowheads="1"/>
              </p:cNvSpPr>
              <p:nvPr/>
            </p:nvSpPr>
            <p:spPr bwMode="auto">
              <a:xfrm>
                <a:off x="2741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83" name="Oval 79"/>
              <p:cNvSpPr>
                <a:spLocks noChangeArrowheads="1"/>
              </p:cNvSpPr>
              <p:nvPr/>
            </p:nvSpPr>
            <p:spPr bwMode="auto">
              <a:xfrm>
                <a:off x="3125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" name="Group 80"/>
            <p:cNvGrpSpPr>
              <a:grpSpLocks/>
            </p:cNvGrpSpPr>
            <p:nvPr/>
          </p:nvGrpSpPr>
          <p:grpSpPr bwMode="auto">
            <a:xfrm>
              <a:off x="821" y="1841"/>
              <a:ext cx="2413" cy="109"/>
              <a:chOff x="821" y="1663"/>
              <a:chExt cx="2413" cy="109"/>
            </a:xfrm>
          </p:grpSpPr>
          <p:sp>
            <p:nvSpPr>
              <p:cNvPr id="456785" name="Oval 81"/>
              <p:cNvSpPr>
                <a:spLocks noChangeArrowheads="1"/>
              </p:cNvSpPr>
              <p:nvPr/>
            </p:nvSpPr>
            <p:spPr bwMode="auto">
              <a:xfrm>
                <a:off x="821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86" name="Oval 82"/>
              <p:cNvSpPr>
                <a:spLocks noChangeArrowheads="1"/>
              </p:cNvSpPr>
              <p:nvPr/>
            </p:nvSpPr>
            <p:spPr bwMode="auto">
              <a:xfrm>
                <a:off x="1205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87" name="Oval 83"/>
              <p:cNvSpPr>
                <a:spLocks noChangeArrowheads="1"/>
              </p:cNvSpPr>
              <p:nvPr/>
            </p:nvSpPr>
            <p:spPr bwMode="auto">
              <a:xfrm>
                <a:off x="1589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88" name="Oval 84"/>
              <p:cNvSpPr>
                <a:spLocks noChangeArrowheads="1"/>
              </p:cNvSpPr>
              <p:nvPr/>
            </p:nvSpPr>
            <p:spPr bwMode="auto">
              <a:xfrm>
                <a:off x="1973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89" name="Oval 85"/>
              <p:cNvSpPr>
                <a:spLocks noChangeArrowheads="1"/>
              </p:cNvSpPr>
              <p:nvPr/>
            </p:nvSpPr>
            <p:spPr bwMode="auto">
              <a:xfrm>
                <a:off x="2357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90" name="Oval 86"/>
              <p:cNvSpPr>
                <a:spLocks noChangeArrowheads="1"/>
              </p:cNvSpPr>
              <p:nvPr/>
            </p:nvSpPr>
            <p:spPr bwMode="auto">
              <a:xfrm>
                <a:off x="2741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91" name="Oval 87"/>
              <p:cNvSpPr>
                <a:spLocks noChangeArrowheads="1"/>
              </p:cNvSpPr>
              <p:nvPr/>
            </p:nvSpPr>
            <p:spPr bwMode="auto">
              <a:xfrm>
                <a:off x="3125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" name="Group 88"/>
            <p:cNvGrpSpPr>
              <a:grpSpLocks/>
            </p:cNvGrpSpPr>
            <p:nvPr/>
          </p:nvGrpSpPr>
          <p:grpSpPr bwMode="auto">
            <a:xfrm>
              <a:off x="821" y="2019"/>
              <a:ext cx="2413" cy="109"/>
              <a:chOff x="821" y="1663"/>
              <a:chExt cx="2413" cy="109"/>
            </a:xfrm>
          </p:grpSpPr>
          <p:sp>
            <p:nvSpPr>
              <p:cNvPr id="456793" name="Oval 89"/>
              <p:cNvSpPr>
                <a:spLocks noChangeArrowheads="1"/>
              </p:cNvSpPr>
              <p:nvPr/>
            </p:nvSpPr>
            <p:spPr bwMode="auto">
              <a:xfrm>
                <a:off x="821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94" name="Oval 90"/>
              <p:cNvSpPr>
                <a:spLocks noChangeArrowheads="1"/>
              </p:cNvSpPr>
              <p:nvPr/>
            </p:nvSpPr>
            <p:spPr bwMode="auto">
              <a:xfrm>
                <a:off x="1205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95" name="Oval 91"/>
              <p:cNvSpPr>
                <a:spLocks noChangeArrowheads="1"/>
              </p:cNvSpPr>
              <p:nvPr/>
            </p:nvSpPr>
            <p:spPr bwMode="auto">
              <a:xfrm>
                <a:off x="1589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96" name="Oval 92"/>
              <p:cNvSpPr>
                <a:spLocks noChangeArrowheads="1"/>
              </p:cNvSpPr>
              <p:nvPr/>
            </p:nvSpPr>
            <p:spPr bwMode="auto">
              <a:xfrm>
                <a:off x="1973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97" name="Oval 93"/>
              <p:cNvSpPr>
                <a:spLocks noChangeArrowheads="1"/>
              </p:cNvSpPr>
              <p:nvPr/>
            </p:nvSpPr>
            <p:spPr bwMode="auto">
              <a:xfrm>
                <a:off x="2357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98" name="Oval 94"/>
              <p:cNvSpPr>
                <a:spLocks noChangeArrowheads="1"/>
              </p:cNvSpPr>
              <p:nvPr/>
            </p:nvSpPr>
            <p:spPr bwMode="auto">
              <a:xfrm>
                <a:off x="2741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799" name="Oval 95"/>
              <p:cNvSpPr>
                <a:spLocks noChangeArrowheads="1"/>
              </p:cNvSpPr>
              <p:nvPr/>
            </p:nvSpPr>
            <p:spPr bwMode="auto">
              <a:xfrm>
                <a:off x="3125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5" name="Group 96"/>
            <p:cNvGrpSpPr>
              <a:grpSpLocks/>
            </p:cNvGrpSpPr>
            <p:nvPr/>
          </p:nvGrpSpPr>
          <p:grpSpPr bwMode="auto">
            <a:xfrm>
              <a:off x="821" y="2197"/>
              <a:ext cx="2413" cy="109"/>
              <a:chOff x="821" y="1663"/>
              <a:chExt cx="2413" cy="109"/>
            </a:xfrm>
          </p:grpSpPr>
          <p:sp>
            <p:nvSpPr>
              <p:cNvPr id="456801" name="Oval 97"/>
              <p:cNvSpPr>
                <a:spLocks noChangeArrowheads="1"/>
              </p:cNvSpPr>
              <p:nvPr/>
            </p:nvSpPr>
            <p:spPr bwMode="auto">
              <a:xfrm>
                <a:off x="821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802" name="Oval 98"/>
              <p:cNvSpPr>
                <a:spLocks noChangeArrowheads="1"/>
              </p:cNvSpPr>
              <p:nvPr/>
            </p:nvSpPr>
            <p:spPr bwMode="auto">
              <a:xfrm>
                <a:off x="1205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803" name="Oval 99"/>
              <p:cNvSpPr>
                <a:spLocks noChangeArrowheads="1"/>
              </p:cNvSpPr>
              <p:nvPr/>
            </p:nvSpPr>
            <p:spPr bwMode="auto">
              <a:xfrm>
                <a:off x="1589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804" name="Oval 100"/>
              <p:cNvSpPr>
                <a:spLocks noChangeArrowheads="1"/>
              </p:cNvSpPr>
              <p:nvPr/>
            </p:nvSpPr>
            <p:spPr bwMode="auto">
              <a:xfrm>
                <a:off x="1973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805" name="Oval 101"/>
              <p:cNvSpPr>
                <a:spLocks noChangeArrowheads="1"/>
              </p:cNvSpPr>
              <p:nvPr/>
            </p:nvSpPr>
            <p:spPr bwMode="auto">
              <a:xfrm>
                <a:off x="2357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806" name="Oval 102"/>
              <p:cNvSpPr>
                <a:spLocks noChangeArrowheads="1"/>
              </p:cNvSpPr>
              <p:nvPr/>
            </p:nvSpPr>
            <p:spPr bwMode="auto">
              <a:xfrm>
                <a:off x="2741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807" name="Oval 103"/>
              <p:cNvSpPr>
                <a:spLocks noChangeArrowheads="1"/>
              </p:cNvSpPr>
              <p:nvPr/>
            </p:nvSpPr>
            <p:spPr bwMode="auto">
              <a:xfrm>
                <a:off x="3125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6" name="Group 104"/>
            <p:cNvGrpSpPr>
              <a:grpSpLocks/>
            </p:cNvGrpSpPr>
            <p:nvPr/>
          </p:nvGrpSpPr>
          <p:grpSpPr bwMode="auto">
            <a:xfrm>
              <a:off x="821" y="2376"/>
              <a:ext cx="2413" cy="109"/>
              <a:chOff x="821" y="1663"/>
              <a:chExt cx="2413" cy="109"/>
            </a:xfrm>
          </p:grpSpPr>
          <p:sp>
            <p:nvSpPr>
              <p:cNvPr id="456809" name="Oval 105"/>
              <p:cNvSpPr>
                <a:spLocks noChangeArrowheads="1"/>
              </p:cNvSpPr>
              <p:nvPr/>
            </p:nvSpPr>
            <p:spPr bwMode="auto">
              <a:xfrm>
                <a:off x="821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810" name="Oval 106"/>
              <p:cNvSpPr>
                <a:spLocks noChangeArrowheads="1"/>
              </p:cNvSpPr>
              <p:nvPr/>
            </p:nvSpPr>
            <p:spPr bwMode="auto">
              <a:xfrm>
                <a:off x="1205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811" name="Oval 107"/>
              <p:cNvSpPr>
                <a:spLocks noChangeArrowheads="1"/>
              </p:cNvSpPr>
              <p:nvPr/>
            </p:nvSpPr>
            <p:spPr bwMode="auto">
              <a:xfrm>
                <a:off x="1589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812" name="Oval 108"/>
              <p:cNvSpPr>
                <a:spLocks noChangeArrowheads="1"/>
              </p:cNvSpPr>
              <p:nvPr/>
            </p:nvSpPr>
            <p:spPr bwMode="auto">
              <a:xfrm>
                <a:off x="1973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813" name="Oval 109"/>
              <p:cNvSpPr>
                <a:spLocks noChangeArrowheads="1"/>
              </p:cNvSpPr>
              <p:nvPr/>
            </p:nvSpPr>
            <p:spPr bwMode="auto">
              <a:xfrm>
                <a:off x="2357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814" name="Oval 110"/>
              <p:cNvSpPr>
                <a:spLocks noChangeArrowheads="1"/>
              </p:cNvSpPr>
              <p:nvPr/>
            </p:nvSpPr>
            <p:spPr bwMode="auto">
              <a:xfrm>
                <a:off x="2741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815" name="Oval 111"/>
              <p:cNvSpPr>
                <a:spLocks noChangeArrowheads="1"/>
              </p:cNvSpPr>
              <p:nvPr/>
            </p:nvSpPr>
            <p:spPr bwMode="auto">
              <a:xfrm>
                <a:off x="3125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" name="Group 112"/>
            <p:cNvGrpSpPr>
              <a:grpSpLocks/>
            </p:cNvGrpSpPr>
            <p:nvPr/>
          </p:nvGrpSpPr>
          <p:grpSpPr bwMode="auto">
            <a:xfrm>
              <a:off x="821" y="2554"/>
              <a:ext cx="2413" cy="109"/>
              <a:chOff x="821" y="1663"/>
              <a:chExt cx="2413" cy="109"/>
            </a:xfrm>
          </p:grpSpPr>
          <p:sp>
            <p:nvSpPr>
              <p:cNvPr id="456817" name="Oval 113"/>
              <p:cNvSpPr>
                <a:spLocks noChangeArrowheads="1"/>
              </p:cNvSpPr>
              <p:nvPr/>
            </p:nvSpPr>
            <p:spPr bwMode="auto">
              <a:xfrm>
                <a:off x="821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818" name="Oval 114"/>
              <p:cNvSpPr>
                <a:spLocks noChangeArrowheads="1"/>
              </p:cNvSpPr>
              <p:nvPr/>
            </p:nvSpPr>
            <p:spPr bwMode="auto">
              <a:xfrm>
                <a:off x="1205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819" name="Oval 115"/>
              <p:cNvSpPr>
                <a:spLocks noChangeArrowheads="1"/>
              </p:cNvSpPr>
              <p:nvPr/>
            </p:nvSpPr>
            <p:spPr bwMode="auto">
              <a:xfrm>
                <a:off x="1589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820" name="Oval 116"/>
              <p:cNvSpPr>
                <a:spLocks noChangeArrowheads="1"/>
              </p:cNvSpPr>
              <p:nvPr/>
            </p:nvSpPr>
            <p:spPr bwMode="auto">
              <a:xfrm>
                <a:off x="1973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821" name="Oval 117"/>
              <p:cNvSpPr>
                <a:spLocks noChangeArrowheads="1"/>
              </p:cNvSpPr>
              <p:nvPr/>
            </p:nvSpPr>
            <p:spPr bwMode="auto">
              <a:xfrm>
                <a:off x="2357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822" name="Oval 118"/>
              <p:cNvSpPr>
                <a:spLocks noChangeArrowheads="1"/>
              </p:cNvSpPr>
              <p:nvPr/>
            </p:nvSpPr>
            <p:spPr bwMode="auto">
              <a:xfrm>
                <a:off x="2741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823" name="Oval 119"/>
              <p:cNvSpPr>
                <a:spLocks noChangeArrowheads="1"/>
              </p:cNvSpPr>
              <p:nvPr/>
            </p:nvSpPr>
            <p:spPr bwMode="auto">
              <a:xfrm>
                <a:off x="3125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" name="Group 120"/>
            <p:cNvGrpSpPr>
              <a:grpSpLocks/>
            </p:cNvGrpSpPr>
            <p:nvPr/>
          </p:nvGrpSpPr>
          <p:grpSpPr bwMode="auto">
            <a:xfrm>
              <a:off x="821" y="2732"/>
              <a:ext cx="2413" cy="109"/>
              <a:chOff x="821" y="1663"/>
              <a:chExt cx="2413" cy="109"/>
            </a:xfrm>
          </p:grpSpPr>
          <p:sp>
            <p:nvSpPr>
              <p:cNvPr id="456825" name="Oval 121"/>
              <p:cNvSpPr>
                <a:spLocks noChangeArrowheads="1"/>
              </p:cNvSpPr>
              <p:nvPr/>
            </p:nvSpPr>
            <p:spPr bwMode="auto">
              <a:xfrm>
                <a:off x="821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826" name="Oval 122"/>
              <p:cNvSpPr>
                <a:spLocks noChangeArrowheads="1"/>
              </p:cNvSpPr>
              <p:nvPr/>
            </p:nvSpPr>
            <p:spPr bwMode="auto">
              <a:xfrm>
                <a:off x="1205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827" name="Oval 123"/>
              <p:cNvSpPr>
                <a:spLocks noChangeArrowheads="1"/>
              </p:cNvSpPr>
              <p:nvPr/>
            </p:nvSpPr>
            <p:spPr bwMode="auto">
              <a:xfrm>
                <a:off x="1589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828" name="Oval 124"/>
              <p:cNvSpPr>
                <a:spLocks noChangeArrowheads="1"/>
              </p:cNvSpPr>
              <p:nvPr/>
            </p:nvSpPr>
            <p:spPr bwMode="auto">
              <a:xfrm>
                <a:off x="1973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829" name="Oval 125"/>
              <p:cNvSpPr>
                <a:spLocks noChangeArrowheads="1"/>
              </p:cNvSpPr>
              <p:nvPr/>
            </p:nvSpPr>
            <p:spPr bwMode="auto">
              <a:xfrm>
                <a:off x="2357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830" name="Oval 126"/>
              <p:cNvSpPr>
                <a:spLocks noChangeArrowheads="1"/>
              </p:cNvSpPr>
              <p:nvPr/>
            </p:nvSpPr>
            <p:spPr bwMode="auto">
              <a:xfrm>
                <a:off x="2741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831" name="Oval 127"/>
              <p:cNvSpPr>
                <a:spLocks noChangeArrowheads="1"/>
              </p:cNvSpPr>
              <p:nvPr/>
            </p:nvSpPr>
            <p:spPr bwMode="auto">
              <a:xfrm>
                <a:off x="3125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9" name="Group 128"/>
            <p:cNvGrpSpPr>
              <a:grpSpLocks/>
            </p:cNvGrpSpPr>
            <p:nvPr/>
          </p:nvGrpSpPr>
          <p:grpSpPr bwMode="auto">
            <a:xfrm>
              <a:off x="821" y="2911"/>
              <a:ext cx="2413" cy="109"/>
              <a:chOff x="821" y="1663"/>
              <a:chExt cx="2413" cy="109"/>
            </a:xfrm>
          </p:grpSpPr>
          <p:sp>
            <p:nvSpPr>
              <p:cNvPr id="456833" name="Oval 129"/>
              <p:cNvSpPr>
                <a:spLocks noChangeArrowheads="1"/>
              </p:cNvSpPr>
              <p:nvPr/>
            </p:nvSpPr>
            <p:spPr bwMode="auto">
              <a:xfrm>
                <a:off x="821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834" name="Oval 130"/>
              <p:cNvSpPr>
                <a:spLocks noChangeArrowheads="1"/>
              </p:cNvSpPr>
              <p:nvPr/>
            </p:nvSpPr>
            <p:spPr bwMode="auto">
              <a:xfrm>
                <a:off x="1205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835" name="Oval 131"/>
              <p:cNvSpPr>
                <a:spLocks noChangeArrowheads="1"/>
              </p:cNvSpPr>
              <p:nvPr/>
            </p:nvSpPr>
            <p:spPr bwMode="auto">
              <a:xfrm>
                <a:off x="1589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836" name="Oval 132"/>
              <p:cNvSpPr>
                <a:spLocks noChangeArrowheads="1"/>
              </p:cNvSpPr>
              <p:nvPr/>
            </p:nvSpPr>
            <p:spPr bwMode="auto">
              <a:xfrm>
                <a:off x="1973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837" name="Oval 133"/>
              <p:cNvSpPr>
                <a:spLocks noChangeArrowheads="1"/>
              </p:cNvSpPr>
              <p:nvPr/>
            </p:nvSpPr>
            <p:spPr bwMode="auto">
              <a:xfrm>
                <a:off x="2357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838" name="Oval 134"/>
              <p:cNvSpPr>
                <a:spLocks noChangeArrowheads="1"/>
              </p:cNvSpPr>
              <p:nvPr/>
            </p:nvSpPr>
            <p:spPr bwMode="auto">
              <a:xfrm>
                <a:off x="2741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839" name="Oval 135"/>
              <p:cNvSpPr>
                <a:spLocks noChangeArrowheads="1"/>
              </p:cNvSpPr>
              <p:nvPr/>
            </p:nvSpPr>
            <p:spPr bwMode="auto">
              <a:xfrm>
                <a:off x="3125" y="1663"/>
                <a:ext cx="109" cy="1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06964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55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55014" name="Oval 6"/>
          <p:cNvSpPr>
            <a:spLocks noChangeArrowheads="1"/>
          </p:cNvSpPr>
          <p:nvPr/>
        </p:nvSpPr>
        <p:spPr bwMode="auto">
          <a:xfrm>
            <a:off x="1817688" y="2268538"/>
            <a:ext cx="268287" cy="26828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55015" name="Oval 7"/>
          <p:cNvSpPr>
            <a:spLocks noChangeArrowheads="1"/>
          </p:cNvSpPr>
          <p:nvPr/>
        </p:nvSpPr>
        <p:spPr bwMode="auto">
          <a:xfrm>
            <a:off x="2762250" y="2268538"/>
            <a:ext cx="268288" cy="26828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55016" name="Oval 8"/>
          <p:cNvSpPr>
            <a:spLocks noChangeArrowheads="1"/>
          </p:cNvSpPr>
          <p:nvPr/>
        </p:nvSpPr>
        <p:spPr bwMode="auto">
          <a:xfrm>
            <a:off x="3708400" y="2268538"/>
            <a:ext cx="268288" cy="26828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55017" name="Oval 9"/>
          <p:cNvSpPr>
            <a:spLocks noChangeArrowheads="1"/>
          </p:cNvSpPr>
          <p:nvPr/>
        </p:nvSpPr>
        <p:spPr bwMode="auto">
          <a:xfrm>
            <a:off x="4652963" y="2268538"/>
            <a:ext cx="268287" cy="26828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55078" name="Oval 70"/>
          <p:cNvSpPr>
            <a:spLocks noChangeArrowheads="1"/>
          </p:cNvSpPr>
          <p:nvPr/>
        </p:nvSpPr>
        <p:spPr bwMode="auto">
          <a:xfrm>
            <a:off x="1817688" y="3086100"/>
            <a:ext cx="268287" cy="26828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55079" name="Oval 71"/>
          <p:cNvSpPr>
            <a:spLocks noChangeArrowheads="1"/>
          </p:cNvSpPr>
          <p:nvPr/>
        </p:nvSpPr>
        <p:spPr bwMode="auto">
          <a:xfrm>
            <a:off x="2762250" y="3086100"/>
            <a:ext cx="268288" cy="26828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55080" name="Oval 72"/>
          <p:cNvSpPr>
            <a:spLocks noChangeArrowheads="1"/>
          </p:cNvSpPr>
          <p:nvPr/>
        </p:nvSpPr>
        <p:spPr bwMode="auto">
          <a:xfrm>
            <a:off x="3708400" y="3086100"/>
            <a:ext cx="268288" cy="26828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55081" name="Oval 73"/>
          <p:cNvSpPr>
            <a:spLocks noChangeArrowheads="1"/>
          </p:cNvSpPr>
          <p:nvPr/>
        </p:nvSpPr>
        <p:spPr bwMode="auto">
          <a:xfrm>
            <a:off x="4652963" y="3086100"/>
            <a:ext cx="268287" cy="26828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55094" name="Oval 86"/>
          <p:cNvSpPr>
            <a:spLocks noChangeArrowheads="1"/>
          </p:cNvSpPr>
          <p:nvPr/>
        </p:nvSpPr>
        <p:spPr bwMode="auto">
          <a:xfrm>
            <a:off x="1817688" y="3943350"/>
            <a:ext cx="268287" cy="26828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55095" name="Oval 87"/>
          <p:cNvSpPr>
            <a:spLocks noChangeArrowheads="1"/>
          </p:cNvSpPr>
          <p:nvPr/>
        </p:nvSpPr>
        <p:spPr bwMode="auto">
          <a:xfrm>
            <a:off x="2762250" y="3943350"/>
            <a:ext cx="268288" cy="26828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55096" name="Oval 88"/>
          <p:cNvSpPr>
            <a:spLocks noChangeArrowheads="1"/>
          </p:cNvSpPr>
          <p:nvPr/>
        </p:nvSpPr>
        <p:spPr bwMode="auto">
          <a:xfrm>
            <a:off x="3708400" y="3943350"/>
            <a:ext cx="268288" cy="26828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55097" name="Oval 89"/>
          <p:cNvSpPr>
            <a:spLocks noChangeArrowheads="1"/>
          </p:cNvSpPr>
          <p:nvPr/>
        </p:nvSpPr>
        <p:spPr bwMode="auto">
          <a:xfrm>
            <a:off x="4652963" y="3943350"/>
            <a:ext cx="268287" cy="26828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55102" name="Oval 94"/>
          <p:cNvSpPr>
            <a:spLocks noChangeArrowheads="1"/>
          </p:cNvSpPr>
          <p:nvPr/>
        </p:nvSpPr>
        <p:spPr bwMode="auto">
          <a:xfrm>
            <a:off x="1825625" y="4857750"/>
            <a:ext cx="268288" cy="26828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55103" name="Oval 95"/>
          <p:cNvSpPr>
            <a:spLocks noChangeArrowheads="1"/>
          </p:cNvSpPr>
          <p:nvPr/>
        </p:nvSpPr>
        <p:spPr bwMode="auto">
          <a:xfrm>
            <a:off x="2770188" y="4857750"/>
            <a:ext cx="268287" cy="26828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55104" name="Oval 96"/>
          <p:cNvSpPr>
            <a:spLocks noChangeArrowheads="1"/>
          </p:cNvSpPr>
          <p:nvPr/>
        </p:nvSpPr>
        <p:spPr bwMode="auto">
          <a:xfrm>
            <a:off x="3716338" y="4857750"/>
            <a:ext cx="268287" cy="26828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55105" name="Oval 97"/>
          <p:cNvSpPr>
            <a:spLocks noChangeArrowheads="1"/>
          </p:cNvSpPr>
          <p:nvPr/>
        </p:nvSpPr>
        <p:spPr bwMode="auto">
          <a:xfrm>
            <a:off x="4660900" y="4857750"/>
            <a:ext cx="268288" cy="26828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5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5551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5551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5551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5551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5551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5551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555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555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555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5551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5551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5551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2000" fill="hold"/>
                                        <p:tgtEl>
                                          <p:spTgt spid="5550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5550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5550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0" fill="hold"/>
                                        <p:tgtEl>
                                          <p:spTgt spid="5550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5550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2000" fill="hold"/>
                                        <p:tgtEl>
                                          <p:spTgt spid="5550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000" fill="hold"/>
                                        <p:tgtEl>
                                          <p:spTgt spid="5550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5550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000" fill="hold"/>
                                        <p:tgtEl>
                                          <p:spTgt spid="5550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2000" fill="hold"/>
                                        <p:tgtEl>
                                          <p:spTgt spid="5550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5550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5550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5" name="Rectangle 3"/>
          <p:cNvSpPr>
            <a:spLocks noGrp="1" noChangeArrowheads="1"/>
          </p:cNvSpPr>
          <p:nvPr>
            <p:ph type="title"/>
          </p:nvPr>
        </p:nvSpPr>
        <p:spPr>
          <a:xfrm>
            <a:off x="622300" y="420688"/>
            <a:ext cx="8153400" cy="762000"/>
          </a:xfrm>
        </p:spPr>
        <p:txBody>
          <a:bodyPr/>
          <a:lstStyle/>
          <a:p>
            <a:r>
              <a:rPr lang="en-US"/>
              <a:t>Similarity</a:t>
            </a:r>
          </a:p>
        </p:txBody>
      </p:sp>
      <p:sp>
        <p:nvSpPr>
          <p:cNvPr id="45875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185863"/>
          </a:xfrm>
        </p:spPr>
        <p:txBody>
          <a:bodyPr/>
          <a:lstStyle/>
          <a:p>
            <a:r>
              <a:rPr lang="en-US"/>
              <a:t>Visual Grouping by similarity</a:t>
            </a:r>
          </a:p>
        </p:txBody>
      </p:sp>
      <p:graphicFrame>
        <p:nvGraphicFramePr>
          <p:cNvPr id="458757" name="Object 5"/>
          <p:cNvGraphicFramePr>
            <a:graphicFrameLocks noChangeAspect="1"/>
          </p:cNvGraphicFramePr>
          <p:nvPr/>
        </p:nvGraphicFramePr>
        <p:xfrm>
          <a:off x="1905000" y="2819400"/>
          <a:ext cx="5888038" cy="2566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Document" r:id="rId4" imgW="3524760" imgH="1536840" progId="KWPS.Document.9">
                  <p:embed/>
                </p:oleObj>
              </mc:Choice>
              <mc:Fallback>
                <p:oleObj name="Document" r:id="rId4" imgW="3524760" imgH="1536840" progId="KWPS.Document.9">
                  <p:embed/>
                  <p:pic>
                    <p:nvPicPr>
                      <p:cNvPr id="45875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2819400"/>
                        <a:ext cx="5888038" cy="2566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28470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62180" name="Oval 4"/>
          <p:cNvSpPr>
            <a:spLocks noChangeArrowheads="1"/>
          </p:cNvSpPr>
          <p:nvPr/>
        </p:nvSpPr>
        <p:spPr bwMode="auto">
          <a:xfrm>
            <a:off x="2076450" y="2268538"/>
            <a:ext cx="268288" cy="26828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2181" name="Oval 5"/>
          <p:cNvSpPr>
            <a:spLocks noChangeArrowheads="1"/>
          </p:cNvSpPr>
          <p:nvPr/>
        </p:nvSpPr>
        <p:spPr bwMode="auto">
          <a:xfrm>
            <a:off x="3201988" y="2268538"/>
            <a:ext cx="268287" cy="26828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2190" name="Oval 14"/>
          <p:cNvSpPr>
            <a:spLocks noChangeArrowheads="1"/>
          </p:cNvSpPr>
          <p:nvPr/>
        </p:nvSpPr>
        <p:spPr bwMode="auto">
          <a:xfrm>
            <a:off x="1716088" y="3219450"/>
            <a:ext cx="889000" cy="889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2191" name="Oval 15"/>
          <p:cNvSpPr>
            <a:spLocks noChangeArrowheads="1"/>
          </p:cNvSpPr>
          <p:nvPr/>
        </p:nvSpPr>
        <p:spPr bwMode="auto">
          <a:xfrm>
            <a:off x="2919413" y="3219450"/>
            <a:ext cx="889000" cy="889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2197" name="Line 21"/>
          <p:cNvSpPr>
            <a:spLocks noChangeShapeType="1"/>
          </p:cNvSpPr>
          <p:nvPr/>
        </p:nvSpPr>
        <p:spPr bwMode="auto">
          <a:xfrm flipV="1">
            <a:off x="3344863" y="2482850"/>
            <a:ext cx="0" cy="7493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62198" name="Line 22"/>
          <p:cNvSpPr>
            <a:spLocks noChangeShapeType="1"/>
          </p:cNvSpPr>
          <p:nvPr/>
        </p:nvSpPr>
        <p:spPr bwMode="auto">
          <a:xfrm flipV="1">
            <a:off x="2219325" y="2540000"/>
            <a:ext cx="0" cy="7493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76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2197" grpId="0" animBg="1"/>
      <p:bldP spid="56219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7" name="Rectangle 3"/>
          <p:cNvSpPr>
            <a:spLocks noGrp="1" noChangeArrowheads="1"/>
          </p:cNvSpPr>
          <p:nvPr>
            <p:ph type="title"/>
          </p:nvPr>
        </p:nvSpPr>
        <p:spPr>
          <a:xfrm>
            <a:off x="417513" y="431800"/>
            <a:ext cx="8153400" cy="762000"/>
          </a:xfrm>
        </p:spPr>
        <p:txBody>
          <a:bodyPr/>
          <a:lstStyle/>
          <a:p>
            <a:r>
              <a:rPr lang="en-US"/>
              <a:t>Continuity</a:t>
            </a:r>
          </a:p>
        </p:txBody>
      </p:sp>
      <p:sp>
        <p:nvSpPr>
          <p:cNvPr id="46694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2160588"/>
          </a:xfrm>
        </p:spPr>
        <p:txBody>
          <a:bodyPr/>
          <a:lstStyle/>
          <a:p>
            <a:r>
              <a:rPr lang="en-US"/>
              <a:t>Visual entities tend to be smooth and continuous</a:t>
            </a:r>
          </a:p>
        </p:txBody>
      </p:sp>
      <p:graphicFrame>
        <p:nvGraphicFramePr>
          <p:cNvPr id="466949" name="Object 5"/>
          <p:cNvGraphicFramePr>
            <a:graphicFrameLocks noChangeAspect="1"/>
          </p:cNvGraphicFramePr>
          <p:nvPr/>
        </p:nvGraphicFramePr>
        <p:xfrm>
          <a:off x="1219200" y="3352800"/>
          <a:ext cx="7086600" cy="242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Document" r:id="rId4" imgW="3524760" imgH="1206360" progId="KWPS.Document.9">
                  <p:embed/>
                </p:oleObj>
              </mc:Choice>
              <mc:Fallback>
                <p:oleObj name="Document" r:id="rId4" imgW="3524760" imgH="1206360" progId="KWPS.Document.9">
                  <p:embed/>
                  <p:pic>
                    <p:nvPicPr>
                      <p:cNvPr id="46694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352800"/>
                        <a:ext cx="7086600" cy="2425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3172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Closure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015" y="2586038"/>
            <a:ext cx="4209969" cy="1681162"/>
          </a:xfrm>
        </p:spPr>
      </p:pic>
    </p:spTree>
    <p:extLst>
      <p:ext uri="{BB962C8B-B14F-4D97-AF65-F5344CB8AC3E}">
        <p14:creationId xmlns:p14="http://schemas.microsoft.com/office/powerpoint/2010/main" val="366998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Such Patter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important to our perception and cognition</a:t>
            </a:r>
          </a:p>
          <a:p>
            <a:endParaRPr lang="en-US" dirty="0"/>
          </a:p>
          <a:p>
            <a:r>
              <a:rPr lang="en-US" dirty="0" smtClean="0"/>
              <a:t>“The whole is greater than the sum of its parts!”</a:t>
            </a:r>
          </a:p>
        </p:txBody>
      </p:sp>
    </p:spTree>
    <p:extLst>
      <p:ext uri="{BB962C8B-B14F-4D97-AF65-F5344CB8AC3E}">
        <p14:creationId xmlns:p14="http://schemas.microsoft.com/office/powerpoint/2010/main" val="316697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 Interference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1417638"/>
            <a:ext cx="3819048" cy="23809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014" y="1436685"/>
            <a:ext cx="4028571" cy="23428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490" y="4743524"/>
            <a:ext cx="6847619" cy="1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27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17513" y="682625"/>
            <a:ext cx="8153400" cy="579438"/>
          </a:xfrm>
        </p:spPr>
        <p:txBody>
          <a:bodyPr/>
          <a:lstStyle/>
          <a:p>
            <a:r>
              <a:rPr lang="en-US"/>
              <a:t>Patterns in Motion</a:t>
            </a:r>
          </a:p>
        </p:txBody>
      </p:sp>
      <p:sp>
        <p:nvSpPr>
          <p:cNvPr id="524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2160588"/>
          </a:xfrm>
        </p:spPr>
        <p:txBody>
          <a:bodyPr/>
          <a:lstStyle/>
          <a:p>
            <a:r>
              <a:rPr lang="en-US"/>
              <a:t>How can we use motion as a display technique?</a:t>
            </a:r>
          </a:p>
          <a:p>
            <a:r>
              <a:rPr lang="en-US"/>
              <a:t>Gestalt principle of common fate</a:t>
            </a:r>
          </a:p>
        </p:txBody>
      </p:sp>
    </p:spTree>
    <p:extLst>
      <p:ext uri="{BB962C8B-B14F-4D97-AF65-F5344CB8AC3E}">
        <p14:creationId xmlns:p14="http://schemas.microsoft.com/office/powerpoint/2010/main" val="2412155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73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73444" name="Oval 4"/>
          <p:cNvSpPr>
            <a:spLocks noChangeArrowheads="1"/>
          </p:cNvSpPr>
          <p:nvPr/>
        </p:nvSpPr>
        <p:spPr bwMode="auto">
          <a:xfrm>
            <a:off x="3740150" y="3100388"/>
            <a:ext cx="322263" cy="3222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3451" name="Oval 11"/>
          <p:cNvSpPr>
            <a:spLocks noChangeArrowheads="1"/>
          </p:cNvSpPr>
          <p:nvPr/>
        </p:nvSpPr>
        <p:spPr bwMode="auto">
          <a:xfrm>
            <a:off x="3738563" y="4724400"/>
            <a:ext cx="322262" cy="3222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3453" name="Oval 13"/>
          <p:cNvSpPr>
            <a:spLocks noChangeArrowheads="1"/>
          </p:cNvSpPr>
          <p:nvPr/>
        </p:nvSpPr>
        <p:spPr bwMode="auto">
          <a:xfrm>
            <a:off x="3738563" y="3911600"/>
            <a:ext cx="322262" cy="3222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6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pat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3 -0.00555 L -0.14896 -0.00439 L 0.15677 -0.00532 L 0.15677 -0.00439 L -0.0033 -0.00555 Z " pathEditMode="relative" rAng="0" ptsTypes="FFFFF">
                                      <p:cBhvr>
                                        <p:cTn id="6" dur="2000" fill="hold"/>
                                        <p:tgtEl>
                                          <p:spTgt spid="5734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7" presetClass="pat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53065E-6 L -0.14566 0.00116 L 0.16007 0.00023 L 0.16007 0.00116 L -1.66667E-6 -2.53065E-6 Z " pathEditMode="relative" rAng="0" ptsTypes="FFFFF">
                                      <p:cBhvr>
                                        <p:cTn id="8" dur="2000" fill="hold"/>
                                        <p:tgtEl>
                                          <p:spTgt spid="5734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7" presetClass="pat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3 -0.00555 L -0.1467 0.07611 L 0.15902 -0.099 L 0.15798 -0.099 L -0.0033 -0.00555 Z " pathEditMode="relative" rAng="0" ptsTypes="FFFFF">
                                      <p:cBhvr>
                                        <p:cTn id="10" dur="2000" fill="hold"/>
                                        <p:tgtEl>
                                          <p:spTgt spid="5734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" y="-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44" grpId="0" animBg="1"/>
      <p:bldP spid="573451" grpId="0" animBg="1"/>
      <p:bldP spid="57345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0038" y="400050"/>
            <a:ext cx="8543925" cy="605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35" name="Rectangle 3"/>
          <p:cNvSpPr>
            <a:spLocks noGrp="1" noChangeArrowheads="1"/>
          </p:cNvSpPr>
          <p:nvPr>
            <p:ph type="title"/>
          </p:nvPr>
        </p:nvSpPr>
        <p:spPr>
          <a:xfrm>
            <a:off x="473075" y="465138"/>
            <a:ext cx="8153400" cy="579437"/>
          </a:xfrm>
        </p:spPr>
        <p:txBody>
          <a:bodyPr/>
          <a:lstStyle/>
          <a:p>
            <a:r>
              <a:rPr lang="en-US"/>
              <a:t>Motion is Highly Contextual</a:t>
            </a:r>
          </a:p>
        </p:txBody>
      </p:sp>
      <p:sp>
        <p:nvSpPr>
          <p:cNvPr id="53043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309688" y="1320800"/>
            <a:ext cx="7239000" cy="946150"/>
          </a:xfrm>
        </p:spPr>
        <p:txBody>
          <a:bodyPr/>
          <a:lstStyle/>
          <a:p>
            <a:r>
              <a:rPr lang="en-US" sz="2800"/>
              <a:t>Group moving objects in hierarchical fashion.</a:t>
            </a:r>
          </a:p>
        </p:txBody>
      </p:sp>
      <p:graphicFrame>
        <p:nvGraphicFramePr>
          <p:cNvPr id="530437" name="Object 5"/>
          <p:cNvGraphicFramePr>
            <a:graphicFrameLocks noChangeAspect="1"/>
          </p:cNvGraphicFramePr>
          <p:nvPr/>
        </p:nvGraphicFramePr>
        <p:xfrm>
          <a:off x="2501900" y="2551113"/>
          <a:ext cx="5389563" cy="294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" name="Document" r:id="rId4" imgW="1905480" imgH="1041480" progId="KWPS.Document.9">
                  <p:embed/>
                </p:oleObj>
              </mc:Choice>
              <mc:Fallback>
                <p:oleObj name="Document" r:id="rId4" imgW="1905480" imgH="1041480" progId="KWPS.Document.9">
                  <p:embed/>
                  <p:pic>
                    <p:nvPicPr>
                      <p:cNvPr id="53043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1900" y="2551113"/>
                        <a:ext cx="5389563" cy="294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35921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23" y="846138"/>
            <a:ext cx="8858954" cy="4983162"/>
          </a:xfrm>
        </p:spPr>
      </p:pic>
    </p:spTree>
    <p:extLst>
      <p:ext uri="{BB962C8B-B14F-4D97-AF65-F5344CB8AC3E}">
        <p14:creationId xmlns:p14="http://schemas.microsoft.com/office/powerpoint/2010/main" val="17766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9" y="592138"/>
            <a:ext cx="8539093" cy="5275262"/>
          </a:xfrm>
        </p:spPr>
      </p:pic>
    </p:spTree>
    <p:extLst>
      <p:ext uri="{BB962C8B-B14F-4D97-AF65-F5344CB8AC3E}">
        <p14:creationId xmlns:p14="http://schemas.microsoft.com/office/powerpoint/2010/main" val="133763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Pattern Recognition as</a:t>
            </a:r>
            <a:br>
              <a:rPr lang="en-US" dirty="0" smtClean="0"/>
            </a:br>
            <a:r>
              <a:rPr lang="en-US" dirty="0" smtClean="0"/>
              <a:t>High-Level Activities</a:t>
            </a:r>
          </a:p>
        </p:txBody>
      </p:sp>
      <p:sp>
        <p:nvSpPr>
          <p:cNvPr id="1136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Can be learned and trained.</a:t>
            </a:r>
          </a:p>
          <a:p>
            <a:pPr lvl="1" eaLnBrk="1" hangingPunct="1"/>
            <a:r>
              <a:rPr lang="en-US" dirty="0" smtClean="0"/>
              <a:t>Intelligence analysts</a:t>
            </a:r>
          </a:p>
          <a:p>
            <a:pPr lvl="1" eaLnBrk="1" hangingPunct="1"/>
            <a:r>
              <a:rPr lang="en-US" dirty="0" smtClean="0"/>
              <a:t>Air traffic controller</a:t>
            </a:r>
          </a:p>
          <a:p>
            <a:pPr lvl="1" eaLnBrk="1" hangingPunct="1"/>
            <a:r>
              <a:rPr lang="en-US" dirty="0" smtClean="0"/>
              <a:t>Chess grandmasters</a:t>
            </a:r>
          </a:p>
          <a:p>
            <a:pPr eaLnBrk="1" hangingPunct="1"/>
            <a:r>
              <a:rPr lang="en-US" dirty="0" smtClean="0"/>
              <a:t>Complex patterns can be encoded for rapid processing.</a:t>
            </a:r>
          </a:p>
          <a:p>
            <a:pPr lvl="1" eaLnBrk="1" hangingPunct="1"/>
            <a:r>
              <a:rPr lang="en-US" dirty="0" smtClean="0"/>
              <a:t>The 10,000 hour rule</a:t>
            </a:r>
          </a:p>
        </p:txBody>
      </p:sp>
    </p:spTree>
    <p:extLst>
      <p:ext uri="{BB962C8B-B14F-4D97-AF65-F5344CB8AC3E}">
        <p14:creationId xmlns:p14="http://schemas.microsoft.com/office/powerpoint/2010/main" val="39022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7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146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11469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95375"/>
            <a:ext cx="9144000" cy="431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7564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157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11571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0"/>
            <a:ext cx="8382000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993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Design Implications</a:t>
            </a:r>
          </a:p>
        </p:txBody>
      </p:sp>
      <p:sp>
        <p:nvSpPr>
          <p:cNvPr id="1259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Patterns are about spatial relationship among objects.</a:t>
            </a:r>
          </a:p>
          <a:p>
            <a:pPr lvl="1" eaLnBrk="1" hangingPunct="1"/>
            <a:r>
              <a:rPr lang="en-US" smtClean="0"/>
              <a:t>Same group</a:t>
            </a: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0075" y="3376613"/>
            <a:ext cx="7478713" cy="264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8276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Design Implications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Patterns are about spatial relationship among objects.</a:t>
            </a:r>
          </a:p>
          <a:p>
            <a:pPr lvl="1" eaLnBrk="1" hangingPunct="1"/>
            <a:r>
              <a:rPr lang="en-US" smtClean="0"/>
              <a:t>Same group</a:t>
            </a:r>
          </a:p>
          <a:p>
            <a:pPr lvl="1" eaLnBrk="1" hangingPunct="1"/>
            <a:r>
              <a:rPr lang="en-US" smtClean="0"/>
              <a:t>More complex relationship</a:t>
            </a:r>
          </a:p>
          <a:p>
            <a:pPr lvl="1" eaLnBrk="1" hangingPunct="1"/>
            <a:endParaRPr lang="en-US" smtClean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3760788"/>
            <a:ext cx="7486650" cy="294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9577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Design Implications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Patterns are about spatial relationship among objects.</a:t>
            </a:r>
          </a:p>
          <a:p>
            <a:pPr lvl="1" eaLnBrk="1" hangingPunct="1"/>
            <a:r>
              <a:rPr lang="en-US" dirty="0" smtClean="0"/>
              <a:t>Same group</a:t>
            </a:r>
          </a:p>
          <a:p>
            <a:pPr lvl="1" eaLnBrk="1" hangingPunct="1"/>
            <a:r>
              <a:rPr lang="en-US" dirty="0" smtClean="0"/>
              <a:t>More complex relationship</a:t>
            </a:r>
          </a:p>
          <a:p>
            <a:pPr lvl="1" eaLnBrk="1" hangingPunct="1"/>
            <a:r>
              <a:rPr lang="en-US" dirty="0" err="1" smtClean="0"/>
              <a:t>Apprehendable</a:t>
            </a:r>
            <a:r>
              <a:rPr lang="en-US" dirty="0" smtClean="0"/>
              <a:t> chunks in web design</a:t>
            </a:r>
          </a:p>
          <a:p>
            <a:pPr lvl="2" eaLnBrk="1" hangingPunct="1"/>
            <a:r>
              <a:rPr lang="en-US" dirty="0" smtClean="0"/>
              <a:t>News web sites</a:t>
            </a:r>
          </a:p>
          <a:p>
            <a:pPr lvl="1"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74803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575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pic>
        <p:nvPicPr>
          <p:cNvPr id="575492" name="Picture 4" descr="Diagram: Poor layout versus balanced layou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9713" y="287338"/>
            <a:ext cx="8529637" cy="6164262"/>
          </a:xfrm>
          <a:prstGeom prst="rect">
            <a:avLst/>
          </a:prstGeom>
          <a:noFill/>
        </p:spPr>
      </p:pic>
      <p:sp>
        <p:nvSpPr>
          <p:cNvPr id="575493" name="Rectangle 5"/>
          <p:cNvSpPr>
            <a:spLocks noChangeArrowheads="1"/>
          </p:cNvSpPr>
          <p:nvPr/>
        </p:nvSpPr>
        <p:spPr bwMode="auto">
          <a:xfrm>
            <a:off x="0" y="0"/>
            <a:ext cx="8951913" cy="842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24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0038" y="400050"/>
            <a:ext cx="8543925" cy="605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Oval 6"/>
          <p:cNvSpPr>
            <a:spLocks noChangeArrowheads="1"/>
          </p:cNvSpPr>
          <p:nvPr/>
        </p:nvSpPr>
        <p:spPr bwMode="auto">
          <a:xfrm>
            <a:off x="1524000" y="5105400"/>
            <a:ext cx="381000" cy="381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15" name="Oval 7"/>
          <p:cNvSpPr>
            <a:spLocks noChangeArrowheads="1"/>
          </p:cNvSpPr>
          <p:nvPr/>
        </p:nvSpPr>
        <p:spPr bwMode="auto">
          <a:xfrm>
            <a:off x="4953000" y="4724400"/>
            <a:ext cx="381000" cy="381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2.22222E-6 L 0.07917 -0.10555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00" y="-53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2.22222E-6 L 0.07917 -0.10555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74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00" y="-5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9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917 -0.10555 L -0.00417 0.0055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00" y="560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9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917 -0.10555 L -0.00417 0.0055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74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00" y="5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4" grpId="0" animBg="1"/>
      <p:bldP spid="17414" grpId="1" animBg="1"/>
      <p:bldP spid="17414" grpId="2" animBg="1"/>
      <p:bldP spid="17414" grpId="3" animBg="1"/>
      <p:bldP spid="17415" grpId="0" animBg="1"/>
      <p:bldP spid="17415" grpId="1" animBg="1"/>
      <p:bldP spid="17415" grpId="2" animBg="1"/>
      <p:bldP spid="17415" grpId="3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76413" y="355600"/>
            <a:ext cx="5246687" cy="6409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6191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Design Implications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Patterns are about spatial relationship among objects.</a:t>
            </a:r>
          </a:p>
          <a:p>
            <a:pPr lvl="1" eaLnBrk="1" hangingPunct="1"/>
            <a:r>
              <a:rPr lang="en-US" dirty="0" smtClean="0"/>
              <a:t>Same group</a:t>
            </a:r>
          </a:p>
          <a:p>
            <a:pPr lvl="1" eaLnBrk="1" hangingPunct="1"/>
            <a:r>
              <a:rPr lang="en-US" dirty="0" smtClean="0"/>
              <a:t>More complex relationship</a:t>
            </a:r>
          </a:p>
          <a:p>
            <a:pPr lvl="1" eaLnBrk="1" hangingPunct="1"/>
            <a:r>
              <a:rPr lang="en-US" dirty="0" err="1" smtClean="0"/>
              <a:t>Apprehendable</a:t>
            </a:r>
            <a:r>
              <a:rPr lang="en-US" dirty="0" smtClean="0"/>
              <a:t> chunks in web design</a:t>
            </a:r>
          </a:p>
          <a:p>
            <a:pPr lvl="2" eaLnBrk="1" hangingPunct="1"/>
            <a:r>
              <a:rPr lang="en-US" dirty="0" smtClean="0"/>
              <a:t>News web sites</a:t>
            </a:r>
          </a:p>
          <a:p>
            <a:pPr lvl="1" eaLnBrk="1" hangingPunct="1"/>
            <a:r>
              <a:rPr lang="en-US" dirty="0" smtClean="0"/>
              <a:t>Semantic pattern mappings</a:t>
            </a:r>
          </a:p>
          <a:p>
            <a:pPr lvl="2" eaLnBrk="1" hangingPunct="1"/>
            <a:r>
              <a:rPr lang="en-US" dirty="0" smtClean="0"/>
              <a:t>Spatial properties, spatial alignment, spatial proximity, visual feature difference, visual feature similarity, </a:t>
            </a:r>
          </a:p>
          <a:p>
            <a:pPr lvl="1"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7745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208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12083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113" y="1000125"/>
            <a:ext cx="8428037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690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1198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6775" y="854075"/>
            <a:ext cx="7019925" cy="473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1243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Programming Assignment 4</a:t>
            </a:r>
            <a:br>
              <a:rPr lang="en-US" dirty="0" smtClean="0"/>
            </a:br>
            <a:r>
              <a:rPr lang="en-US" dirty="0" smtClean="0"/>
              <a:t>Tree Visualization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15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Big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532" y="1482754"/>
            <a:ext cx="8229600" cy="4525963"/>
          </a:xfrm>
        </p:spPr>
        <p:txBody>
          <a:bodyPr/>
          <a:lstStyle/>
          <a:p>
            <a:r>
              <a:rPr lang="en-US" dirty="0" smtClean="0"/>
              <a:t>Using other tree visualization techniques</a:t>
            </a:r>
          </a:p>
          <a:p>
            <a:pPr lvl="1"/>
            <a:r>
              <a:rPr lang="en-US" dirty="0" smtClean="0"/>
              <a:t>Programming is not the focus.</a:t>
            </a:r>
          </a:p>
          <a:p>
            <a:pPr lvl="1"/>
            <a:r>
              <a:rPr lang="en-US" dirty="0" smtClean="0"/>
              <a:t>Understand the codes.</a:t>
            </a:r>
          </a:p>
          <a:p>
            <a:pPr lvl="2"/>
            <a:r>
              <a:rPr lang="en-US" dirty="0" smtClean="0"/>
              <a:t>Writing comments on </a:t>
            </a:r>
            <a:r>
              <a:rPr lang="en-US" dirty="0" smtClean="0"/>
              <a:t>codes</a:t>
            </a:r>
          </a:p>
          <a:p>
            <a:pPr lvl="2"/>
            <a:r>
              <a:rPr lang="en-US" dirty="0" smtClean="0"/>
              <a:t>Chapter 5 in D3.js in Action</a:t>
            </a:r>
            <a:endParaRPr lang="en-US" dirty="0" smtClean="0"/>
          </a:p>
          <a:p>
            <a:pPr lvl="1"/>
            <a:r>
              <a:rPr lang="en-US" dirty="0" smtClean="0"/>
              <a:t>Format your data to fit the codes.</a:t>
            </a:r>
          </a:p>
          <a:p>
            <a:pPr lvl="1"/>
            <a:r>
              <a:rPr lang="en-US" dirty="0" smtClean="0"/>
              <a:t>Modify some codes for your needs.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144" y="2399252"/>
            <a:ext cx="1774656" cy="223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00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Visualization Techniques to 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400" y="1417638"/>
            <a:ext cx="8229600" cy="4525963"/>
          </a:xfrm>
        </p:spPr>
        <p:txBody>
          <a:bodyPr/>
          <a:lstStyle/>
          <a:p>
            <a:r>
              <a:rPr lang="en-US" dirty="0" err="1" smtClean="0"/>
              <a:t>Dendrogram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bl.ocks.org/mbostock/4063570</a:t>
            </a:r>
            <a:endParaRPr lang="en-US" dirty="0" smtClean="0"/>
          </a:p>
          <a:p>
            <a:pPr lvl="1"/>
            <a:r>
              <a:rPr lang="en-US" dirty="0" smtClean="0"/>
              <a:t>Data in the CSV format </a:t>
            </a:r>
          </a:p>
          <a:p>
            <a:r>
              <a:rPr lang="en-US" dirty="0" err="1" smtClean="0"/>
              <a:t>Treemap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bl.ocks.org/mbostock/4063582</a:t>
            </a:r>
            <a:endParaRPr lang="en-US" dirty="0" smtClean="0"/>
          </a:p>
          <a:p>
            <a:pPr lvl="1"/>
            <a:r>
              <a:rPr lang="en-US" dirty="0" smtClean="0"/>
              <a:t>Data in JSON</a:t>
            </a:r>
          </a:p>
          <a:p>
            <a:r>
              <a:rPr lang="en-US" dirty="0" smtClean="0"/>
              <a:t>Data to visualize</a:t>
            </a:r>
          </a:p>
          <a:p>
            <a:pPr lvl="1"/>
            <a:r>
              <a:rPr lang="en-US" dirty="0">
                <a:hlinkClick r:id="rId4" action="ppaction://hlinkfile"/>
              </a:rPr>
              <a:t>\\</a:t>
            </a:r>
            <a:r>
              <a:rPr lang="en-US" dirty="0" smtClean="0">
                <a:hlinkClick r:id="rId4" action="ppaction://hlinkfile"/>
              </a:rPr>
              <a:t>up.ist.local\Courses\Spring2017\IST402\ProgrammingAssignmentDataSets\Assignment4_TreeVisualization\tree.docx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3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Dendrogram</a:t>
            </a:r>
            <a:endParaRPr lang="en-US" dirty="0"/>
          </a:p>
          <a:p>
            <a:pPr lvl="1"/>
            <a:r>
              <a:rPr lang="en-US" dirty="0" smtClean="0"/>
              <a:t>Show the tree structure</a:t>
            </a:r>
          </a:p>
          <a:p>
            <a:r>
              <a:rPr lang="en-US" dirty="0" err="1" smtClean="0"/>
              <a:t>Treemap</a:t>
            </a:r>
            <a:endParaRPr lang="en-US" dirty="0" smtClean="0"/>
          </a:p>
          <a:p>
            <a:pPr lvl="1"/>
            <a:r>
              <a:rPr lang="en-US" dirty="0" smtClean="0"/>
              <a:t>Show the tree structure and allow users to choose the spatial-partition factor.</a:t>
            </a:r>
          </a:p>
        </p:txBody>
      </p:sp>
    </p:spTree>
    <p:extLst>
      <p:ext uri="{BB962C8B-B14F-4D97-AF65-F5344CB8AC3E}">
        <p14:creationId xmlns:p14="http://schemas.microsoft.com/office/powerpoint/2010/main" val="125351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Hierarchical/Tree </a:t>
            </a:r>
            <a:br>
              <a:rPr lang="en-US" dirty="0" smtClean="0"/>
            </a:br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04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Data (Hierarchical Data)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Everywhere </a:t>
            </a:r>
          </a:p>
          <a:p>
            <a:pPr lvl="1"/>
            <a:r>
              <a:rPr lang="en-US" dirty="0" smtClean="0"/>
              <a:t>Physical world</a:t>
            </a:r>
          </a:p>
          <a:p>
            <a:pPr lvl="1"/>
            <a:r>
              <a:rPr lang="en-US" dirty="0" smtClean="0"/>
              <a:t>Social systems</a:t>
            </a:r>
          </a:p>
          <a:p>
            <a:pPr lvl="2"/>
            <a:r>
              <a:rPr lang="en-US" dirty="0" smtClean="0"/>
              <a:t>World, country, state/province, </a:t>
            </a:r>
            <a:br>
              <a:rPr lang="en-US" dirty="0" smtClean="0"/>
            </a:br>
            <a:r>
              <a:rPr lang="en-US" dirty="0" smtClean="0"/>
              <a:t>county, city/town, neighborhood </a:t>
            </a:r>
          </a:p>
          <a:p>
            <a:pPr lvl="1"/>
            <a:r>
              <a:rPr lang="en-US" dirty="0" smtClean="0"/>
              <a:t>Computing systems</a:t>
            </a:r>
          </a:p>
          <a:p>
            <a:pPr lvl="2"/>
            <a:r>
              <a:rPr lang="en-US" dirty="0" smtClean="0"/>
              <a:t>File systems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25" y="1773237"/>
            <a:ext cx="142875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05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What Stands Out?</a:t>
            </a:r>
            <a:br>
              <a:rPr lang="en-US" dirty="0" smtClean="0"/>
            </a:br>
            <a:r>
              <a:rPr lang="en-US" dirty="0" smtClean="0"/>
              <a:t>(What We Can Easily See)</a:t>
            </a:r>
          </a:p>
        </p:txBody>
      </p:sp>
      <p:sp>
        <p:nvSpPr>
          <p:cNvPr id="49155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Hierarchy?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to manage large and complex systems.</a:t>
            </a:r>
          </a:p>
          <a:p>
            <a:r>
              <a:rPr lang="en-US" altLang="zh-CN" dirty="0"/>
              <a:t>Interrelated </a:t>
            </a:r>
            <a:r>
              <a:rPr lang="en-US" altLang="zh-CN" dirty="0" smtClean="0"/>
              <a:t>subsystems inside a hierarchy</a:t>
            </a:r>
            <a:endParaRPr lang="en-US" altLang="zh-CN" dirty="0"/>
          </a:p>
          <a:p>
            <a:pPr lvl="1"/>
            <a:r>
              <a:rPr lang="en-US" altLang="zh-CN" dirty="0"/>
              <a:t>Semi-independent</a:t>
            </a:r>
          </a:p>
          <a:p>
            <a:pPr lvl="1"/>
            <a:r>
              <a:rPr lang="en-US" altLang="zh-CN" dirty="0"/>
              <a:t>Affecting each other through </a:t>
            </a:r>
            <a:r>
              <a:rPr lang="en-US" altLang="zh-CN" dirty="0">
                <a:solidFill>
                  <a:srgbClr val="FF0000"/>
                </a:solidFill>
              </a:rPr>
              <a:t>what they do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FF0000"/>
                </a:solidFill>
              </a:rPr>
              <a:t>not how they do</a:t>
            </a:r>
            <a:r>
              <a:rPr lang="en-US" altLang="zh-CN" dirty="0" smtClean="0"/>
              <a:t>.</a:t>
            </a:r>
          </a:p>
          <a:p>
            <a:pPr lvl="2"/>
            <a:r>
              <a:rPr lang="en-US" altLang="zh-CN" dirty="0" smtClean="0"/>
              <a:t>Only outcomes matter, not processes.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26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720" y="1417637"/>
            <a:ext cx="5592580" cy="545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of Hierarchy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82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Major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Limited screen space for a vast hierarchy</a:t>
            </a:r>
          </a:p>
          <a:p>
            <a:endParaRPr lang="en-US" altLang="zh-CN" dirty="0"/>
          </a:p>
          <a:p>
            <a:r>
              <a:rPr lang="en-US" altLang="zh-CN" dirty="0" smtClean="0"/>
              <a:t>What do people need to know about a hierarchy?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location of a </a:t>
            </a:r>
            <a:r>
              <a:rPr lang="en-US" dirty="0" smtClean="0"/>
              <a:t>node</a:t>
            </a:r>
          </a:p>
          <a:p>
            <a:pPr lvl="1"/>
            <a:r>
              <a:rPr lang="en-US" dirty="0" smtClean="0"/>
              <a:t>Its </a:t>
            </a:r>
            <a:r>
              <a:rPr lang="en-US" dirty="0"/>
              <a:t>surrounding</a:t>
            </a:r>
          </a:p>
          <a:p>
            <a:pPr lvl="1"/>
            <a:r>
              <a:rPr lang="en-US" dirty="0"/>
              <a:t>Its higher or lower levels</a:t>
            </a:r>
          </a:p>
          <a:p>
            <a:pPr lvl="1"/>
            <a:r>
              <a:rPr lang="en-US" dirty="0"/>
              <a:t>Its </a:t>
            </a:r>
            <a:r>
              <a:rPr lang="en-US" dirty="0" smtClean="0"/>
              <a:t>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31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图片 3" descr="tree of life image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83058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5638800" y="6488668"/>
            <a:ext cx="2424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http://yifanhu.net/TOL</a:t>
            </a:r>
            <a:r>
              <a:rPr lang="en-US" dirty="0" smtClean="0">
                <a:hlinkClick r:id="rId4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4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of </a:t>
            </a:r>
            <a:br>
              <a:rPr lang="en-US" dirty="0" smtClean="0"/>
            </a:br>
            <a:r>
              <a:rPr lang="en-US" dirty="0" smtClean="0"/>
              <a:t>Tree Visualization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Node-link: structure clarity</a:t>
            </a:r>
          </a:p>
          <a:p>
            <a:r>
              <a:rPr lang="en-US" dirty="0" smtClean="0"/>
              <a:t>Space-filling: space efficiency</a:t>
            </a:r>
          </a:p>
          <a:p>
            <a:r>
              <a:rPr lang="en-US" dirty="0"/>
              <a:t>Adjacency d</a:t>
            </a:r>
            <a:r>
              <a:rPr lang="en-US" dirty="0" smtClean="0"/>
              <a:t>iagrams: hybrid of node-link and space-filling</a:t>
            </a: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517" y="3877954"/>
            <a:ext cx="4904683" cy="2089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9248" y="4148550"/>
            <a:ext cx="1752600" cy="19350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39" y="4649875"/>
            <a:ext cx="2002378" cy="114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0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Node-Link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http://www.vizinsight.com/blog/wp-content/uploads/2011/09/VizInsight0913_008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1116673"/>
            <a:ext cx="4893239" cy="4217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3" descr="http://hci.stanford.edu/jheer/files/zoo/ex/hierarchies/cluster-radial.png">
            <a:hlinkClick r:id="rId4"/>
          </p:cNvPr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637" y="1714500"/>
            <a:ext cx="3945963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999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Space Filling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77" y="5148716"/>
            <a:ext cx="8229600" cy="8683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Not only hierarchy, but also a specific node attribute 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295400"/>
            <a:ext cx="7142163" cy="285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533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48131" name="Content Placeholder 5" descr="Screen shot 2011-02-21 at 12.04.01 AM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l="-12112" r="-12112"/>
          <a:stretch>
            <a:fillRect/>
          </a:stretch>
        </p:blipFill>
        <p:spPr>
          <a:xfrm>
            <a:off x="1011238" y="-328613"/>
            <a:ext cx="5675312" cy="3414713"/>
          </a:xfrm>
        </p:spPr>
      </p:pic>
      <p:pic>
        <p:nvPicPr>
          <p:cNvPr id="48132" name="Picture 6" descr="Screen shot 2011-02-21 at 12.04.40 AM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086100"/>
            <a:ext cx="7950200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27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215438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745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result for windirst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95400"/>
            <a:ext cx="7543800" cy="543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80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/>
              <a:t>Quickly Browsing to Identify Objects of Interest Is Important. 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552007"/>
            <a:ext cx="8229600" cy="3574156"/>
          </a:xfrm>
        </p:spPr>
        <p:txBody>
          <a:bodyPr/>
          <a:lstStyle/>
          <a:p>
            <a:pPr eaLnBrk="1" hangingPunct="1"/>
            <a:r>
              <a:rPr lang="en-US" sz="2800" dirty="0" smtClean="0"/>
              <a:t>We can spot these objects more quickly than others.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</a:t>
            </a:r>
            <a:r>
              <a:rPr lang="en-US" dirty="0" smtClean="0"/>
              <a:t>Diagrams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Node-link connections are still valid</a:t>
            </a:r>
          </a:p>
          <a:p>
            <a:pPr lvl="1"/>
            <a:r>
              <a:rPr lang="en-US" dirty="0" smtClean="0"/>
              <a:t>Nodes are sized.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3810000"/>
            <a:ext cx="4904683" cy="2089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473" y="4672226"/>
            <a:ext cx="1752600" cy="19350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312" y="3286479"/>
            <a:ext cx="2423583" cy="138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0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Others</a:t>
            </a:r>
            <a:endParaRPr lang="en-US" dirty="0"/>
          </a:p>
        </p:txBody>
      </p:sp>
      <p:pic>
        <p:nvPicPr>
          <p:cNvPr id="4" name="Picture 4" descr="http://home.comcast.net/%7Ejoeltesler/fsn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1524000"/>
            <a:ext cx="4953000" cy="50755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564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 descr="http://www.visual-literacy.org/periodic_table/pix/parc_cone_tre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417638"/>
            <a:ext cx="5486400" cy="4050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http://alandix.com/academic/teaching/Promise2012/images/cone-tree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56711" y="4431146"/>
            <a:ext cx="3848100" cy="2667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51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274638"/>
            <a:ext cx="4724400" cy="623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8637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2" name="Picture 4" descr="Image result for tree visualization circular layou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082" y="9525"/>
            <a:ext cx="370891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tree visualization flare nested circl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33" y="244082"/>
            <a:ext cx="2729222" cy="2712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deliveryimages.acm.org/10.1145/1750000/1743567/figs/f4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08" y="3594298"/>
            <a:ext cx="5079275" cy="183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deliveryimages.acm.org/10.1145/1750000/1743567/figs/f4c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082" y="3566424"/>
            <a:ext cx="3429000" cy="194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3" descr="http://hci.stanford.edu/jheer/files/zoo/ex/hierarchies/cluster-radial.png">
            <a:hlinkClick r:id="rId6"/>
          </p:cNvPr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" y="186532"/>
            <a:ext cx="2657933" cy="2556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420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Node-link only</a:t>
            </a:r>
          </a:p>
          <a:p>
            <a:pPr lvl="1"/>
            <a:r>
              <a:rPr lang="en-US" dirty="0" smtClean="0"/>
              <a:t>Easy to see as a whole</a:t>
            </a:r>
          </a:p>
          <a:p>
            <a:pPr lvl="1"/>
            <a:r>
              <a:rPr lang="en-US" dirty="0" smtClean="0"/>
              <a:t>Inefficient in space use</a:t>
            </a:r>
          </a:p>
          <a:p>
            <a:pPr lvl="1"/>
            <a:r>
              <a:rPr lang="en-US" dirty="0" smtClean="0"/>
              <a:t>Logical relationship only</a:t>
            </a:r>
          </a:p>
          <a:p>
            <a:r>
              <a:rPr lang="en-US" dirty="0" smtClean="0"/>
              <a:t>Space-filling only </a:t>
            </a:r>
          </a:p>
          <a:p>
            <a:pPr lvl="1"/>
            <a:r>
              <a:rPr lang="en-US" dirty="0" smtClean="0"/>
              <a:t>Quantitative comparison</a:t>
            </a:r>
          </a:p>
          <a:p>
            <a:pPr lvl="1"/>
            <a:r>
              <a:rPr lang="en-US" dirty="0" smtClean="0"/>
              <a:t>Hard to understand the whole structure</a:t>
            </a:r>
          </a:p>
          <a:p>
            <a:r>
              <a:rPr lang="en-US" dirty="0" smtClean="0"/>
              <a:t>Adjacency </a:t>
            </a:r>
            <a:r>
              <a:rPr lang="en-US" dirty="0"/>
              <a:t>diagrams</a:t>
            </a:r>
            <a:endParaRPr lang="en-US" dirty="0" smtClean="0"/>
          </a:p>
          <a:p>
            <a:pPr lvl="1"/>
            <a:r>
              <a:rPr lang="en-US" dirty="0" smtClean="0"/>
              <a:t>Visually complex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1986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78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35113" y="1517650"/>
            <a:ext cx="5935662" cy="246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00000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00000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7958</TotalTime>
  <Words>854</Words>
  <Application>Microsoft Office PowerPoint</Application>
  <PresentationFormat>On-screen Show (4:3)</PresentationFormat>
  <Paragraphs>258</Paragraphs>
  <Slides>85</Slides>
  <Notes>68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1" baseType="lpstr">
      <vt:lpstr>宋体</vt:lpstr>
      <vt:lpstr>Arial</vt:lpstr>
      <vt:lpstr>Times</vt:lpstr>
      <vt:lpstr>Times New Roman</vt:lpstr>
      <vt:lpstr>Default Design</vt:lpstr>
      <vt:lpstr>Document</vt:lpstr>
      <vt:lpstr>Visual Perception</vt:lpstr>
      <vt:lpstr>More Pictures</vt:lpstr>
      <vt:lpstr>PowerPoint Presentation</vt:lpstr>
      <vt:lpstr>PowerPoint Presentation</vt:lpstr>
      <vt:lpstr>PowerPoint Presentation</vt:lpstr>
      <vt:lpstr>PowerPoint Presentation</vt:lpstr>
      <vt:lpstr>What Stands Out? (What We Can Easily See)</vt:lpstr>
      <vt:lpstr>Quickly Browsing to Identify Objects of Interest Is Important. </vt:lpstr>
      <vt:lpstr>PowerPoint Presentation</vt:lpstr>
      <vt:lpstr>Pop Out Effect</vt:lpstr>
      <vt:lpstr>Pop Out Effect</vt:lpstr>
      <vt:lpstr>PowerPoint Presentation</vt:lpstr>
      <vt:lpstr>PowerPoint Presentation</vt:lpstr>
      <vt:lpstr>Pop-out Channels</vt:lpstr>
      <vt:lpstr>Color</vt:lpstr>
      <vt:lpstr>Orientation</vt:lpstr>
      <vt:lpstr>Motion</vt:lpstr>
      <vt:lpstr>Size</vt:lpstr>
      <vt:lpstr>Other Channels</vt:lpstr>
      <vt:lpstr>Pop-out Conjunctions</vt:lpstr>
      <vt:lpstr>Design of Pop-out Conjunctions</vt:lpstr>
      <vt:lpstr>PowerPoint Presentation</vt:lpstr>
      <vt:lpstr>PowerPoint Presentation</vt:lpstr>
      <vt:lpstr>PowerPoint Presentation</vt:lpstr>
      <vt:lpstr>Visibility Enhancement Is Asymmetric</vt:lpstr>
      <vt:lpstr>Visibility Enhancement Is Asymmetric</vt:lpstr>
      <vt:lpstr>Motion</vt:lpstr>
      <vt:lpstr>PowerPoint Presentation</vt:lpstr>
      <vt:lpstr>Implications for Design</vt:lpstr>
      <vt:lpstr>More Pictures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Organization of Visual Objects Visual Patterns</vt:lpstr>
      <vt:lpstr>Visual Patterns Are Important!</vt:lpstr>
      <vt:lpstr>Static Patterns</vt:lpstr>
      <vt:lpstr>Proximity</vt:lpstr>
      <vt:lpstr>Proximity</vt:lpstr>
      <vt:lpstr>PowerPoint Presentation</vt:lpstr>
      <vt:lpstr>Similarity</vt:lpstr>
      <vt:lpstr>PowerPoint Presentation</vt:lpstr>
      <vt:lpstr>Continuity</vt:lpstr>
      <vt:lpstr>Closure </vt:lpstr>
      <vt:lpstr>Such Patter Recognition</vt:lpstr>
      <vt:lpstr>Pattern Interference </vt:lpstr>
      <vt:lpstr>Patterns in Motion</vt:lpstr>
      <vt:lpstr>PowerPoint Presentation</vt:lpstr>
      <vt:lpstr>Motion is Highly Contextual</vt:lpstr>
      <vt:lpstr>PowerPoint Presentation</vt:lpstr>
      <vt:lpstr>PowerPoint Presentation</vt:lpstr>
      <vt:lpstr>Pattern Recognition as High-Level Activities</vt:lpstr>
      <vt:lpstr>PowerPoint Presentation</vt:lpstr>
      <vt:lpstr>PowerPoint Presentation</vt:lpstr>
      <vt:lpstr>Design Implications</vt:lpstr>
      <vt:lpstr>Design Implications</vt:lpstr>
      <vt:lpstr>Design Implications</vt:lpstr>
      <vt:lpstr>PowerPoint Presentation</vt:lpstr>
      <vt:lpstr>PowerPoint Presentation</vt:lpstr>
      <vt:lpstr>Design Implications</vt:lpstr>
      <vt:lpstr>PowerPoint Presentation</vt:lpstr>
      <vt:lpstr>PowerPoint Presentation</vt:lpstr>
      <vt:lpstr>Programming Assignment 4 Tree Visualization</vt:lpstr>
      <vt:lpstr>The Big Picture</vt:lpstr>
      <vt:lpstr>Tree Visualization Techniques to Use</vt:lpstr>
      <vt:lpstr>Requirements</vt:lpstr>
      <vt:lpstr>Hierarchical/Tree  Data Visualization</vt:lpstr>
      <vt:lpstr>Tree Data (Hierarchical Data)</vt:lpstr>
      <vt:lpstr>Why Hierarchy?</vt:lpstr>
      <vt:lpstr>Visualization of Hierarchy</vt:lpstr>
      <vt:lpstr>Major Challenges</vt:lpstr>
      <vt:lpstr>PowerPoint Presentation</vt:lpstr>
      <vt:lpstr>Classification of  Tree Visualization Methods</vt:lpstr>
      <vt:lpstr>Node-Link</vt:lpstr>
      <vt:lpstr>Space Filling Method</vt:lpstr>
      <vt:lpstr>PowerPoint Presentation</vt:lpstr>
      <vt:lpstr>PowerPoint Presentation</vt:lpstr>
      <vt:lpstr>File Systems</vt:lpstr>
      <vt:lpstr>Adjacency Diagrams</vt:lpstr>
      <vt:lpstr>Others</vt:lpstr>
      <vt:lpstr>PowerPoint Presentation</vt:lpstr>
      <vt:lpstr>PowerPoint Presentation</vt:lpstr>
      <vt:lpstr>PowerPoint Presentation</vt:lpstr>
      <vt:lpstr>Pros and Cons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lzhang</dc:creator>
  <cp:lastModifiedBy>Luke Zhang</cp:lastModifiedBy>
  <cp:revision>107</cp:revision>
  <dcterms:created xsi:type="dcterms:W3CDTF">2006-09-11T21:04:31Z</dcterms:created>
  <dcterms:modified xsi:type="dcterms:W3CDTF">2017-02-13T19:10:33Z</dcterms:modified>
</cp:coreProperties>
</file>